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0"/>
  </p:notesMasterIdLst>
  <p:handoutMasterIdLst>
    <p:handoutMasterId r:id="rId31"/>
  </p:handoutMasterIdLst>
  <p:sldIdLst>
    <p:sldId id="1291" r:id="rId6"/>
    <p:sldId id="1314" r:id="rId7"/>
    <p:sldId id="1308" r:id="rId8"/>
    <p:sldId id="1307" r:id="rId9"/>
    <p:sldId id="1293" r:id="rId10"/>
    <p:sldId id="1302" r:id="rId11"/>
    <p:sldId id="1305" r:id="rId12"/>
    <p:sldId id="1306" r:id="rId13"/>
    <p:sldId id="1304" r:id="rId14"/>
    <p:sldId id="1310" r:id="rId15"/>
    <p:sldId id="1294" r:id="rId16"/>
    <p:sldId id="1301" r:id="rId17"/>
    <p:sldId id="1295" r:id="rId18"/>
    <p:sldId id="1311" r:id="rId19"/>
    <p:sldId id="1296" r:id="rId20"/>
    <p:sldId id="1297" r:id="rId21"/>
    <p:sldId id="1298" r:id="rId22"/>
    <p:sldId id="1299" r:id="rId23"/>
    <p:sldId id="1300" r:id="rId24"/>
    <p:sldId id="1313" r:id="rId25"/>
    <p:sldId id="1309" r:id="rId26"/>
    <p:sldId id="1289" r:id="rId27"/>
    <p:sldId id="1290" r:id="rId28"/>
    <p:sldId id="1184" r:id="rId29"/>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14"/>
            <p14:sldId id="1308"/>
            <p14:sldId id="1307"/>
            <p14:sldId id="1293"/>
            <p14:sldId id="1302"/>
            <p14:sldId id="1305"/>
            <p14:sldId id="1306"/>
            <p14:sldId id="1304"/>
            <p14:sldId id="1310"/>
            <p14:sldId id="1294"/>
            <p14:sldId id="1301"/>
            <p14:sldId id="1295"/>
            <p14:sldId id="1311"/>
            <p14:sldId id="1296"/>
            <p14:sldId id="1297"/>
            <p14:sldId id="1298"/>
            <p14:sldId id="1299"/>
            <p14:sldId id="1300"/>
            <p14:sldId id="131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7" autoAdjust="0"/>
    <p:restoredTop sz="68601" autoAdjust="0"/>
  </p:normalViewPr>
  <p:slideViewPr>
    <p:cSldViewPr snapToGrid="0">
      <p:cViewPr varScale="1">
        <p:scale>
          <a:sx n="76" d="100"/>
          <a:sy n="76" d="100"/>
        </p:scale>
        <p:origin x="102" y="192"/>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9/16/2014</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9/16/2014</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A525DF3-B6D2-4112-9DB4-5600254E3DE2}" type="datetime1">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0861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607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6226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634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8554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0275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9/16/2014</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9/16/2014</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9/16/2014</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24</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5</a:t>
            </a:fld>
            <a:endParaRPr lang="en-US"/>
          </a:p>
        </p:txBody>
      </p:sp>
    </p:spTree>
    <p:extLst>
      <p:ext uri="{BB962C8B-B14F-4D97-AF65-F5344CB8AC3E}">
        <p14:creationId xmlns:p14="http://schemas.microsoft.com/office/powerpoint/2010/main" val="3784409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6</a:t>
            </a:fld>
            <a:endParaRPr lang="en-US"/>
          </a:p>
        </p:txBody>
      </p:sp>
    </p:spTree>
    <p:extLst>
      <p:ext uri="{BB962C8B-B14F-4D97-AF65-F5344CB8AC3E}">
        <p14:creationId xmlns:p14="http://schemas.microsoft.com/office/powerpoint/2010/main" val="1283291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8</a:t>
            </a:fld>
            <a:endParaRPr lang="en-US"/>
          </a:p>
        </p:txBody>
      </p:sp>
    </p:spTree>
    <p:extLst>
      <p:ext uri="{BB962C8B-B14F-4D97-AF65-F5344CB8AC3E}">
        <p14:creationId xmlns:p14="http://schemas.microsoft.com/office/powerpoint/2010/main" val="382057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11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11</a:t>
            </a:fld>
            <a:endParaRPr lang="en-US"/>
          </a:p>
        </p:txBody>
      </p:sp>
    </p:spTree>
    <p:extLst>
      <p:ext uri="{BB962C8B-B14F-4D97-AF65-F5344CB8AC3E}">
        <p14:creationId xmlns:p14="http://schemas.microsoft.com/office/powerpoint/2010/main" val="70847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756506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0" r:id="rId30"/>
    <p:sldLayoutId id="2147484281" r:id="rId31"/>
    <p:sldLayoutId id="2147484282" r:id="rId32"/>
    <p:sldLayoutId id="2147484283" r:id="rId3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www.richdizz.com" TargetMode="External"/><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1.png"/><Relationship Id="rId7" Type="http://schemas.openxmlformats.org/officeDocument/2006/relationships/image" Target="../media/image43.jp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15.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hyperlink" Target="https://twitter.com/toddbaginski" TargetMode="External"/><Relationship Id="rId3" Type="http://schemas.openxmlformats.org/officeDocument/2006/relationships/hyperlink" Target="https://twitter.com/knowsharepoint" TargetMode="External"/><Relationship Id="rId7" Type="http://schemas.openxmlformats.org/officeDocument/2006/relationships/hyperlink" Target="https://twitter.com/andrewconnel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twitter.com/vrdmn" TargetMode="External"/><Relationship Id="rId5" Type="http://schemas.openxmlformats.org/officeDocument/2006/relationships/hyperlink" Target="https://twitter.com/sgryphon" TargetMode="External"/><Relationship Id="rId10" Type="http://schemas.openxmlformats.org/officeDocument/2006/relationships/image" Target="../media/image46.jpeg"/><Relationship Id="rId4" Type="http://schemas.openxmlformats.org/officeDocument/2006/relationships/hyperlink" Target="https://twitter.com/pbjorklund" TargetMode="External"/><Relationship Id="rId9" Type="http://schemas.openxmlformats.org/officeDocument/2006/relationships/hyperlink" Target="https://twitter.com/wicto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OfficeDev/PnP/wiki/contributing-to-Office-365-developer-patterns-and-practices"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blogs.msdn.com/vesku" TargetMode="Externa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15.png"/><Relationship Id="rId11" Type="http://schemas.openxmlformats.org/officeDocument/2006/relationships/image" Target="../media/image20.jp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jpg"/><Relationship Id="rId4" Type="http://schemas.openxmlformats.org/officeDocument/2006/relationships/image" Target="../media/image22.png"/><Relationship Id="rId9" Type="http://schemas.openxmlformats.org/officeDocument/2006/relationships/image" Target="../media/image27.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hyperlink" Target="http://blogs.msdn.com/b/frank_marasco/" TargetMode="Externa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25.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1.png"/><Relationship Id="rId7" Type="http://schemas.openxmlformats.org/officeDocument/2006/relationships/image" Target="../media/image33.jpeg"/><Relationship Id="rId2" Type="http://schemas.openxmlformats.org/officeDocument/2006/relationships/hyperlink" Target="http://blogs.msdn.com/sumanc" TargetMode="External"/><Relationship Id="rId1" Type="http://schemas.openxmlformats.org/officeDocument/2006/relationships/slideLayout" Target="../slideLayouts/slideLayout9.xml"/><Relationship Id="rId6" Type="http://schemas.openxmlformats.org/officeDocument/2006/relationships/image" Target="../media/image32.jpg"/><Relationship Id="rId5" Type="http://schemas.openxmlformats.org/officeDocument/2006/relationships/image" Target="../media/image2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September 2014</a:t>
            </a:r>
          </a:p>
        </p:txBody>
      </p:sp>
      <p:sp>
        <p:nvSpPr>
          <p:cNvPr id="6" name="Text Placeholder 5"/>
          <p:cNvSpPr>
            <a:spLocks noGrp="1"/>
          </p:cNvSpPr>
          <p:nvPr>
            <p:ph type="body" sz="quarter" idx="12"/>
          </p:nvPr>
        </p:nvSpPr>
        <p:spPr/>
        <p:txBody>
          <a:bodyPr/>
          <a:lstStyle/>
          <a:p>
            <a:r>
              <a:rPr lang="en-US" dirty="0" smtClean="0"/>
              <a:t>Vesa Juvonen</a:t>
            </a:r>
          </a:p>
          <a:p>
            <a:r>
              <a:rPr lang="en-US" dirty="0" smtClean="0"/>
              <a:t>Senior Program Manager</a:t>
            </a:r>
          </a:p>
          <a:p>
            <a:r>
              <a:rPr lang="en-US" dirty="0" smtClean="0"/>
              <a:t>Microsoft</a:t>
            </a:r>
            <a:endParaRPr lang="en-US" dirty="0"/>
          </a:p>
        </p:txBody>
      </p:sp>
      <p:sp>
        <p:nvSpPr>
          <p:cNvPr id="4" name="TextBox 3"/>
          <p:cNvSpPr txBox="1"/>
          <p:nvPr/>
        </p:nvSpPr>
        <p:spPr>
          <a:xfrm>
            <a:off x="0" y="0"/>
            <a:ext cx="7207248" cy="1141926"/>
          </a:xfrm>
          <a:prstGeom prst="rect">
            <a:avLst/>
          </a:prstGeom>
          <a:noFill/>
        </p:spPr>
        <p:txBody>
          <a:bodyPr wrap="square" lIns="179114" tIns="143293" rIns="179114" bIns="143293" rtlCol="0">
            <a:spAutoFit/>
          </a:bodyPr>
          <a:lstStyle/>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a:t>
            </a:r>
            <a:endParaRPr lang="en-US" sz="2800" u="sng" dirty="0" smtClean="0">
              <a:solidFill>
                <a:schemeClr val="tx1">
                  <a:lumMod val="65000"/>
                  <a:lumOff val="35000"/>
                </a:schemeClr>
              </a:solidFill>
              <a:latin typeface="Segoe UI Light"/>
            </a:endParaRPr>
          </a:p>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OfficeDevPnPYammer</a:t>
            </a:r>
            <a:endParaRPr lang="en-US" sz="4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cs typeface="Segoe UI Light"/>
              </a:rPr>
              <a:t>Richard diZerega</a:t>
            </a:r>
            <a:endParaRPr lang="en-US" dirty="0"/>
          </a:p>
        </p:txBody>
      </p:sp>
      <p:sp>
        <p:nvSpPr>
          <p:cNvPr id="16" name="Text Placeholder 15"/>
          <p:cNvSpPr>
            <a:spLocks noGrp="1"/>
          </p:cNvSpPr>
          <p:nvPr>
            <p:ph type="body" sz="quarter" idx="11"/>
          </p:nvPr>
        </p:nvSpPr>
        <p:spPr>
          <a:xfrm>
            <a:off x="520700" y="1447800"/>
            <a:ext cx="5394960" cy="4676274"/>
          </a:xfrm>
        </p:spPr>
        <p:txBody>
          <a:bodyPr/>
          <a:lstStyle/>
          <a:p>
            <a:r>
              <a:rPr lang="en-US" sz="2448" dirty="0"/>
              <a:t>Pre-Microsoft</a:t>
            </a:r>
          </a:p>
          <a:p>
            <a:pPr lvl="1"/>
            <a:r>
              <a:rPr lang="en-US" sz="1836" dirty="0">
                <a:cs typeface="Segoe UI"/>
              </a:rPr>
              <a:t>10 years Consulting at Microsoft Partner</a:t>
            </a:r>
            <a:endParaRPr lang="en-US" sz="1836" dirty="0"/>
          </a:p>
          <a:p>
            <a:pPr lvl="1"/>
            <a:r>
              <a:rPr lang="en-US" sz="1836" dirty="0">
                <a:cs typeface="Segoe UI"/>
              </a:rPr>
              <a:t>Developer, Business Intelligence, SharePoint</a:t>
            </a:r>
          </a:p>
          <a:p>
            <a:pPr lvl="1"/>
            <a:r>
              <a:rPr lang="en-US" sz="2448" dirty="0">
                <a:solidFill>
                  <a:srgbClr val="EB3C00"/>
                </a:solidFill>
                <a:latin typeface="Segoe UI Light"/>
                <a:cs typeface="Segoe UI Light"/>
              </a:rPr>
              <a:t>Microsoft (2011-present)</a:t>
            </a:r>
          </a:p>
          <a:p>
            <a:pPr lvl="1"/>
            <a:r>
              <a:rPr lang="en-US" sz="1836" dirty="0">
                <a:cs typeface="Segoe UI"/>
              </a:rPr>
              <a:t>Microsoft Technology Center Dallas</a:t>
            </a:r>
            <a:endParaRPr lang="en-US" sz="1836" dirty="0"/>
          </a:p>
          <a:p>
            <a:pPr lvl="1"/>
            <a:r>
              <a:rPr lang="en-US" sz="1836" dirty="0">
                <a:cs typeface="Segoe UI"/>
              </a:rPr>
              <a:t>PnP Contributor, Speaker, App Builder</a:t>
            </a:r>
          </a:p>
          <a:p>
            <a:pPr lvl="1"/>
            <a:r>
              <a:rPr lang="en-US" sz="1836" dirty="0">
                <a:cs typeface="Segoe UI"/>
              </a:rPr>
              <a:t>Ignite/Office 365 Summit Instructor </a:t>
            </a:r>
            <a:endParaRPr lang="en-US" sz="1836" dirty="0" smtClean="0">
              <a:cs typeface="Segoe UI"/>
            </a:endParaRPr>
          </a:p>
          <a:p>
            <a:r>
              <a:rPr lang="en-US" sz="2448" dirty="0" smtClean="0"/>
              <a:t>Contact</a:t>
            </a:r>
            <a:endParaRPr lang="en-US" sz="2448" dirty="0"/>
          </a:p>
          <a:p>
            <a:pPr lvl="1"/>
            <a:r>
              <a:rPr lang="en-US" sz="1800" dirty="0"/>
              <a:t>Yammer– </a:t>
            </a:r>
            <a:r>
              <a:rPr lang="en-US" sz="1800" u="sng" dirty="0">
                <a:solidFill>
                  <a:schemeClr val="tx1">
                    <a:lumMod val="75000"/>
                    <a:lumOff val="25000"/>
                  </a:schemeClr>
                </a:solidFill>
                <a:latin typeface="Segoe UI Light"/>
              </a:rPr>
              <a:t>aka.ms/</a:t>
            </a:r>
            <a:r>
              <a:rPr lang="en-US" sz="1800" u="sng" dirty="0" err="1">
                <a:solidFill>
                  <a:schemeClr val="tx1">
                    <a:lumMod val="75000"/>
                    <a:lumOff val="25000"/>
                  </a:schemeClr>
                </a:solidFill>
                <a:latin typeface="Segoe UI Light"/>
              </a:rPr>
              <a:t>OfficeDevPnPYammer</a:t>
            </a:r>
            <a:endParaRPr lang="en-US" sz="1800" u="sng" dirty="0">
              <a:solidFill>
                <a:schemeClr val="tx1">
                  <a:lumMod val="75000"/>
                  <a:lumOff val="25000"/>
                </a:schemeClr>
              </a:solidFill>
              <a:latin typeface="Segoe UI Light"/>
            </a:endParaRPr>
          </a:p>
          <a:p>
            <a:pPr lvl="1"/>
            <a:r>
              <a:rPr lang="en-US" sz="1836" dirty="0" smtClean="0"/>
              <a:t>Blog </a:t>
            </a:r>
            <a:r>
              <a:rPr lang="en-US" sz="1836" dirty="0"/>
              <a:t>– </a:t>
            </a:r>
            <a:r>
              <a:rPr lang="en-US" sz="1836" dirty="0">
                <a:hlinkClick r:id="rId3"/>
              </a:rPr>
              <a:t>http://www.richdizz.com</a:t>
            </a:r>
            <a:endParaRPr lang="en-US" sz="1836" dirty="0"/>
          </a:p>
          <a:p>
            <a:pPr lvl="1"/>
            <a:r>
              <a:rPr lang="en-US" sz="1836" dirty="0"/>
              <a:t>Twitter - @richdizz</a:t>
            </a:r>
          </a:p>
          <a:p>
            <a:endParaRPr lang="en-US" dirty="0"/>
          </a:p>
        </p:txBody>
      </p:sp>
      <p:sp>
        <p:nvSpPr>
          <p:cNvPr id="8" name="Rectangle 24"/>
          <p:cNvSpPr/>
          <p:nvPr/>
        </p:nvSpPr>
        <p:spPr bwMode="auto">
          <a:xfrm>
            <a:off x="8223482" y="1476621"/>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Office 365 as a Platform</a:t>
            </a:r>
            <a:endPar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25" title="Passion for delivery"/>
          <p:cNvSpPr/>
          <p:nvPr/>
        </p:nvSpPr>
        <p:spPr bwMode="auto">
          <a:xfrm>
            <a:off x="10085503" y="3345168"/>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Donut Lover</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26"/>
          <p:cNvSpPr/>
          <p:nvPr/>
        </p:nvSpPr>
        <p:spPr bwMode="auto">
          <a:xfrm>
            <a:off x="6357773" y="3345167"/>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Advocate of Apps and the Cloud</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0" name="Picture 9" descr="untitled.png"/>
          <p:cNvPicPr>
            <a:picLocks noChangeAspect="1"/>
          </p:cNvPicPr>
          <p:nvPr/>
        </p:nvPicPr>
        <p:blipFill>
          <a:blip r:embed="rId4"/>
          <a:stretch>
            <a:fillRect/>
          </a:stretch>
        </p:blipFill>
        <p:spPr>
          <a:xfrm>
            <a:off x="6357773" y="1476622"/>
            <a:ext cx="1718454" cy="1734514"/>
          </a:xfrm>
          <a:prstGeom prst="rect">
            <a:avLst/>
          </a:prstGeom>
        </p:spPr>
      </p:pic>
      <p:pic>
        <p:nvPicPr>
          <p:cNvPr id="4" name="Picture 16"/>
          <p:cNvPicPr>
            <a:picLocks noChangeAspect="1"/>
          </p:cNvPicPr>
          <p:nvPr/>
        </p:nvPicPr>
        <p:blipFill rotWithShape="1">
          <a:blip r:embed="rId5">
            <a:extLst>
              <a:ext uri="{28A0092B-C50C-407E-A947-70E740481C1C}">
                <a14:useLocalDpi xmlns:a14="http://schemas.microsoft.com/office/drawing/2010/main" val="0"/>
              </a:ext>
            </a:extLst>
          </a:blip>
          <a:srcRect l="15426" r="29170"/>
          <a:stretch/>
        </p:blipFill>
        <p:spPr>
          <a:xfrm>
            <a:off x="8223214" y="3345167"/>
            <a:ext cx="1735049" cy="1734514"/>
          </a:xfrm>
          <a:prstGeom prst="rect">
            <a:avLst/>
          </a:prstGeom>
        </p:spPr>
      </p:pic>
      <p:pic>
        <p:nvPicPr>
          <p:cNvPr id="17" name="Picture 27"/>
          <p:cNvPicPr>
            <a:picLocks noChangeAspect="1"/>
          </p:cNvPicPr>
          <p:nvPr/>
        </p:nvPicPr>
        <p:blipFill rotWithShape="1">
          <a:blip r:embed="rId6">
            <a:extLst>
              <a:ext uri="{28A0092B-C50C-407E-A947-70E740481C1C}">
                <a14:useLocalDpi xmlns:a14="http://schemas.microsoft.com/office/drawing/2010/main" val="0"/>
              </a:ext>
            </a:extLst>
          </a:blip>
          <a:srcRect l="28085" r="16868"/>
          <a:stretch/>
        </p:blipFill>
        <p:spPr>
          <a:xfrm>
            <a:off x="10105251" y="1476621"/>
            <a:ext cx="1695685" cy="1734514"/>
          </a:xfrm>
          <a:prstGeom prst="rect">
            <a:avLst/>
          </a:prstGeom>
        </p:spPr>
      </p:pic>
      <p:pic>
        <p:nvPicPr>
          <p:cNvPr id="18"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7628" y="1696851"/>
            <a:ext cx="794176" cy="957997"/>
          </a:xfrm>
          <a:prstGeom prst="rect">
            <a:avLst/>
          </a:prstGeom>
        </p:spPr>
      </p:pic>
      <p:pic>
        <p:nvPicPr>
          <p:cNvPr id="21"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58551" y="3538731"/>
            <a:ext cx="942735" cy="942735"/>
          </a:xfrm>
          <a:prstGeom prst="rect">
            <a:avLst/>
          </a:prstGeom>
        </p:spPr>
      </p:pic>
      <p:pic>
        <p:nvPicPr>
          <p:cNvPr id="22"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9954" y="3555497"/>
            <a:ext cx="1145611" cy="1046124"/>
          </a:xfrm>
          <a:prstGeom prst="rect">
            <a:avLst/>
          </a:prstGeom>
        </p:spPr>
      </p:pic>
    </p:spTree>
    <p:extLst>
      <p:ext uri="{BB962C8B-B14F-4D97-AF65-F5344CB8AC3E}">
        <p14:creationId xmlns:p14="http://schemas.microsoft.com/office/powerpoint/2010/main" val="3717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i-FI" dirty="0" smtClean="0"/>
              <a:t>Steve Walker</a:t>
            </a:r>
            <a:endParaRPr lang="en-US" dirty="0"/>
          </a:p>
        </p:txBody>
      </p:sp>
      <p:sp>
        <p:nvSpPr>
          <p:cNvPr id="12" name="Text Placeholder 11"/>
          <p:cNvSpPr>
            <a:spLocks noGrp="1"/>
          </p:cNvSpPr>
          <p:nvPr>
            <p:ph type="body" sz="quarter" idx="10"/>
          </p:nvPr>
        </p:nvSpPr>
        <p:spPr>
          <a:xfrm>
            <a:off x="519112" y="1189176"/>
            <a:ext cx="5127206" cy="4393062"/>
          </a:xfrm>
        </p:spPr>
        <p:txBody>
          <a:bodyPr/>
          <a:lstStyle/>
          <a:p>
            <a:r>
              <a:rPr lang="en-US" sz="2399" dirty="0"/>
              <a:t>Pre-Microsoft</a:t>
            </a:r>
          </a:p>
          <a:p>
            <a:pPr lvl="1"/>
            <a:r>
              <a:rPr lang="en-US" sz="1799" dirty="0"/>
              <a:t>Twisting and bending SharePoint in ways that I may or may not should have done. Learned a LOT about what works and what doesn’t end well. </a:t>
            </a:r>
            <a:endParaRPr lang="en-US" sz="2399" dirty="0"/>
          </a:p>
          <a:p>
            <a:r>
              <a:rPr lang="en-US" sz="2399" dirty="0"/>
              <a:t>Microsoft (2007-2011)</a:t>
            </a:r>
          </a:p>
          <a:p>
            <a:pPr lvl="1"/>
            <a:r>
              <a:rPr lang="en-US" sz="1799" dirty="0"/>
              <a:t>Microsoft Consulting </a:t>
            </a:r>
            <a:r>
              <a:rPr lang="en-US" sz="1799" dirty="0" smtClean="0"/>
              <a:t>Services</a:t>
            </a:r>
            <a:endParaRPr lang="en-US" sz="1799" dirty="0"/>
          </a:p>
          <a:p>
            <a:r>
              <a:rPr lang="en-US" sz="2399" dirty="0"/>
              <a:t>Microsoft (2011-2014)</a:t>
            </a:r>
          </a:p>
          <a:p>
            <a:pPr lvl="1"/>
            <a:r>
              <a:rPr lang="en-US" sz="1799" dirty="0"/>
              <a:t>SharePoint Customer Advisory Team</a:t>
            </a:r>
            <a:br>
              <a:rPr lang="en-US" sz="1799" dirty="0"/>
            </a:br>
            <a:r>
              <a:rPr lang="en-US" sz="1799" dirty="0"/>
              <a:t>O365 Customer Advisory Team - APPS </a:t>
            </a:r>
          </a:p>
          <a:p>
            <a:pPr lvl="1"/>
            <a:endParaRPr lang="en-US" dirty="0" smtClean="0"/>
          </a:p>
          <a:p>
            <a:r>
              <a:rPr lang="en-US" sz="2399" dirty="0"/>
              <a:t>Contact</a:t>
            </a:r>
          </a:p>
          <a:p>
            <a:pPr lvl="1"/>
            <a:r>
              <a:rPr lang="en-US" sz="1799" dirty="0" smtClean="0"/>
              <a:t>Yammer– </a:t>
            </a:r>
            <a:r>
              <a:rPr lang="en-US" sz="1800" u="sng" dirty="0" smtClean="0">
                <a:solidFill>
                  <a:schemeClr val="tx1">
                    <a:lumMod val="75000"/>
                    <a:lumOff val="25000"/>
                  </a:schemeClr>
                </a:solidFill>
                <a:latin typeface="Segoe UI Light"/>
              </a:rPr>
              <a:t>aka.ms/</a:t>
            </a:r>
            <a:r>
              <a:rPr lang="en-US" sz="1800" u="sng" dirty="0" err="1" smtClean="0">
                <a:solidFill>
                  <a:schemeClr val="tx1">
                    <a:lumMod val="75000"/>
                    <a:lumOff val="25000"/>
                  </a:schemeClr>
                </a:solidFill>
                <a:latin typeface="Segoe UI Light"/>
              </a:rPr>
              <a:t>OfficeDevPnPYammer</a:t>
            </a:r>
            <a:endParaRPr lang="en-US" sz="1800" u="sng" dirty="0" smtClean="0">
              <a:solidFill>
                <a:schemeClr val="tx1">
                  <a:lumMod val="75000"/>
                  <a:lumOff val="25000"/>
                </a:schemeClr>
              </a:solidFill>
              <a:latin typeface="Segoe UI Light"/>
            </a:endParaRPr>
          </a:p>
          <a:p>
            <a:pPr lvl="1"/>
            <a:r>
              <a:rPr lang="en-US" sz="1799" dirty="0" smtClean="0"/>
              <a:t>Twitter </a:t>
            </a:r>
            <a:r>
              <a:rPr lang="en-US" sz="1799" dirty="0"/>
              <a:t>- @SharePointing </a:t>
            </a:r>
          </a:p>
        </p:txBody>
      </p:sp>
      <p:sp>
        <p:nvSpPr>
          <p:cNvPr id="5" name="Text Placeholder 4"/>
          <p:cNvSpPr>
            <a:spLocks noGrp="1"/>
          </p:cNvSpPr>
          <p:nvPr>
            <p:ph type="body" sz="quarter" idx="11"/>
          </p:nvPr>
        </p:nvSpPr>
        <p:spPr/>
        <p:txBody>
          <a:bodyPr/>
          <a:lstStyle/>
          <a:p>
            <a:endParaRPr lang="en-US"/>
          </a:p>
        </p:txBody>
      </p:sp>
      <p:sp>
        <p:nvSpPr>
          <p:cNvPr id="4" name="Content Placeholder 2"/>
          <p:cNvSpPr txBox="1">
            <a:spLocks/>
          </p:cNvSpPr>
          <p:nvPr/>
        </p:nvSpPr>
        <p:spPr>
          <a:xfrm>
            <a:off x="2858558" y="2087926"/>
            <a:ext cx="2897972" cy="2993221"/>
          </a:xfrm>
          <a:prstGeom prst="rect">
            <a:avLst/>
          </a:prstGeom>
        </p:spPr>
        <p:txBody>
          <a:bodyPr vert="horz" lIns="68571" tIns="34285" rIns="68571" bIns="34285" rtlCol="0" anchor="ctr"/>
          <a:lstStyle>
            <a:defPPr>
              <a:defRPr lang="en-US"/>
            </a:defPPr>
            <a:lvl1pPr marL="0" algn="l" defTabSz="914400" rtl="0" eaLnBrk="1" latinLnBrk="0" hangingPunct="1">
              <a:defRPr sz="10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sz="1350" dirty="0">
              <a:solidFill>
                <a:schemeClr val="tx2"/>
              </a:solidFill>
              <a:latin typeface="Segoe UI" pitchFamily="34" charset="0"/>
              <a:ea typeface="Segoe UI" pitchFamily="34" charset="0"/>
              <a:cs typeface="Segoe UI" pitchFamily="34" charset="0"/>
            </a:endParaRPr>
          </a:p>
        </p:txBody>
      </p:sp>
      <p:grpSp>
        <p:nvGrpSpPr>
          <p:cNvPr id="29" name="Group 28" title="Expertice - SharePoint"/>
          <p:cNvGrpSpPr>
            <a:grpSpLocks noChangeAspect="1"/>
          </p:cNvGrpSpPr>
          <p:nvPr/>
        </p:nvGrpSpPr>
        <p:grpSpPr>
          <a:xfrm>
            <a:off x="8059726" y="1448597"/>
            <a:ext cx="1699974" cy="1699974"/>
            <a:chOff x="5644966" y="2087386"/>
            <a:chExt cx="1577211" cy="1577211"/>
          </a:xfrm>
        </p:grpSpPr>
        <p:sp>
          <p:nvSpPr>
            <p:cNvPr id="7" name="Rectangle 6"/>
            <p:cNvSpPr/>
            <p:nvPr/>
          </p:nvSpPr>
          <p:spPr bwMode="auto">
            <a:xfrm>
              <a:off x="5644966" y="2087386"/>
              <a:ext cx="1577211" cy="15772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4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9911" y="2664603"/>
              <a:ext cx="120732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0" name="Group 29" title="24/7 Hands-On technical dude"/>
          <p:cNvGrpSpPr>
            <a:grpSpLocks noChangeAspect="1"/>
          </p:cNvGrpSpPr>
          <p:nvPr/>
        </p:nvGrpSpPr>
        <p:grpSpPr>
          <a:xfrm>
            <a:off x="6233874" y="3316382"/>
            <a:ext cx="1699974" cy="1699974"/>
            <a:chOff x="3946350" y="3779659"/>
            <a:chExt cx="1577211" cy="1577211"/>
          </a:xfrm>
        </p:grpSpPr>
        <p:sp>
          <p:nvSpPr>
            <p:cNvPr id="6" name="Rectangle 5"/>
            <p:cNvSpPr/>
            <p:nvPr/>
          </p:nvSpPr>
          <p:spPr bwMode="auto">
            <a:xfrm>
              <a:off x="3946350" y="3779659"/>
              <a:ext cx="1577211" cy="15772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Lot of talking and hand waving…</a:t>
              </a: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6687" y="4047984"/>
              <a:ext cx="849124" cy="817480"/>
            </a:xfrm>
            <a:prstGeom prst="rect">
              <a:avLst/>
            </a:prstGeom>
          </p:spPr>
        </p:pic>
      </p:grpSp>
      <p:sp>
        <p:nvSpPr>
          <p:cNvPr id="9" name="Rectangle 8" title="Passion for delivery"/>
          <p:cNvSpPr/>
          <p:nvPr/>
        </p:nvSpPr>
        <p:spPr bwMode="auto">
          <a:xfrm>
            <a:off x="9884669" y="3279935"/>
            <a:ext cx="1699974" cy="16999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Doing the heavy lifting…</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3874" y="1448597"/>
            <a:ext cx="1699974" cy="1699974"/>
          </a:xfrm>
          <a:prstGeom prst="rect">
            <a:avLst/>
          </a:prstGeom>
        </p:spPr>
      </p:pic>
      <p:pic>
        <p:nvPicPr>
          <p:cNvPr id="10" name="Picture 9"/>
          <p:cNvPicPr>
            <a:picLocks noChangeAspect="1"/>
          </p:cNvPicPr>
          <p:nvPr/>
        </p:nvPicPr>
        <p:blipFill rotWithShape="1">
          <a:blip r:embed="rId6"/>
          <a:srcRect t="14203" r="20320" b="9377"/>
          <a:stretch/>
        </p:blipFill>
        <p:spPr>
          <a:xfrm>
            <a:off x="9884669" y="1463511"/>
            <a:ext cx="1699974" cy="1685060"/>
          </a:xfrm>
          <a:prstGeom prst="rect">
            <a:avLst/>
          </a:prstGeom>
        </p:spPr>
      </p:pic>
      <p:grpSp>
        <p:nvGrpSpPr>
          <p:cNvPr id="33" name="Group 32"/>
          <p:cNvGrpSpPr>
            <a:grpSpLocks noChangeAspect="1"/>
          </p:cNvGrpSpPr>
          <p:nvPr/>
        </p:nvGrpSpPr>
        <p:grpSpPr bwMode="black">
          <a:xfrm>
            <a:off x="10398617" y="3735195"/>
            <a:ext cx="672077" cy="670379"/>
            <a:chOff x="2576513" y="555625"/>
            <a:chExt cx="700088" cy="698500"/>
          </a:xfrm>
          <a:solidFill>
            <a:srgbClr val="FFFFFF"/>
          </a:solidFill>
        </p:grpSpPr>
        <p:sp>
          <p:nvSpPr>
            <p:cNvPr id="34" name="Freeform 20"/>
            <p:cNvSpPr>
              <a:spLocks noEditPoints="1"/>
            </p:cNvSpPr>
            <p:nvPr/>
          </p:nvSpPr>
          <p:spPr bwMode="black">
            <a:xfrm>
              <a:off x="2576513" y="555625"/>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89619" tIns="44810" rIns="89619" bIns="44810" numCol="1" anchor="t" anchorCtr="0" compatLnSpc="1">
              <a:prstTxWarp prst="textNoShape">
                <a:avLst/>
              </a:prstTxWarp>
            </a:bodyPr>
            <a:lstStyle/>
            <a:p>
              <a:endParaRPr lang="en-US" sz="882"/>
            </a:p>
          </p:txBody>
        </p:sp>
        <p:sp>
          <p:nvSpPr>
            <p:cNvPr id="35" name="Freeform 21"/>
            <p:cNvSpPr>
              <a:spLocks/>
            </p:cNvSpPr>
            <p:nvPr/>
          </p:nvSpPr>
          <p:spPr bwMode="black">
            <a:xfrm>
              <a:off x="2867025" y="833438"/>
              <a:ext cx="30163" cy="76200"/>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ln>
          </p:spPr>
          <p:txBody>
            <a:bodyPr vert="horz" wrap="square" lIns="89619" tIns="44810" rIns="89619" bIns="44810" numCol="1" anchor="t" anchorCtr="0" compatLnSpc="1">
              <a:prstTxWarp prst="textNoShape">
                <a:avLst/>
              </a:prstTxWarp>
            </a:bodyPr>
            <a:lstStyle/>
            <a:p>
              <a:endParaRPr lang="en-US" sz="882"/>
            </a:p>
          </p:txBody>
        </p:sp>
        <p:sp>
          <p:nvSpPr>
            <p:cNvPr id="36" name="Freeform 22"/>
            <p:cNvSpPr>
              <a:spLocks noEditPoints="1"/>
            </p:cNvSpPr>
            <p:nvPr/>
          </p:nvSpPr>
          <p:spPr bwMode="black">
            <a:xfrm>
              <a:off x="2638425" y="615950"/>
              <a:ext cx="576263" cy="574675"/>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ln>
          </p:spPr>
          <p:txBody>
            <a:bodyPr vert="horz" wrap="square" lIns="89619" tIns="44810" rIns="89619" bIns="44810" numCol="1" anchor="t" anchorCtr="0" compatLnSpc="1">
              <a:prstTxWarp prst="textNoShape">
                <a:avLst/>
              </a:prstTxWarp>
            </a:bodyPr>
            <a:lstStyle/>
            <a:p>
              <a:endParaRPr lang="en-US" sz="882"/>
            </a:p>
          </p:txBody>
        </p:sp>
      </p:grp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t="1236" b="15894"/>
          <a:stretch/>
        </p:blipFill>
        <p:spPr>
          <a:xfrm>
            <a:off x="8055825" y="3307294"/>
            <a:ext cx="1703875" cy="1703875"/>
          </a:xfrm>
          <a:prstGeom prst="rect">
            <a:avLst/>
          </a:prstGeom>
        </p:spPr>
      </p:pic>
      <p:pic>
        <p:nvPicPr>
          <p:cNvPr id="14" name="Picture 13"/>
          <p:cNvPicPr>
            <a:picLocks noChangeAspect="1"/>
          </p:cNvPicPr>
          <p:nvPr/>
        </p:nvPicPr>
        <p:blipFill>
          <a:blip r:embed="rId8"/>
          <a:stretch>
            <a:fillRect/>
          </a:stretch>
        </p:blipFill>
        <p:spPr>
          <a:xfrm>
            <a:off x="6941301" y="5405075"/>
            <a:ext cx="1702912" cy="908219"/>
          </a:xfrm>
          <a:prstGeom prst="rect">
            <a:avLst/>
          </a:prstGeom>
        </p:spPr>
      </p:pic>
      <p:pic>
        <p:nvPicPr>
          <p:cNvPr id="15" name="Picture 14"/>
          <p:cNvPicPr>
            <a:picLocks noChangeAspect="1"/>
          </p:cNvPicPr>
          <p:nvPr/>
        </p:nvPicPr>
        <p:blipFill>
          <a:blip r:embed="rId9"/>
          <a:stretch>
            <a:fillRect/>
          </a:stretch>
        </p:blipFill>
        <p:spPr>
          <a:xfrm>
            <a:off x="8928648" y="5405075"/>
            <a:ext cx="1912041" cy="908219"/>
          </a:xfrm>
          <a:prstGeom prst="rect">
            <a:avLst/>
          </a:prstGeom>
        </p:spPr>
      </p:pic>
    </p:spTree>
    <p:extLst>
      <p:ext uri="{BB962C8B-B14F-4D97-AF65-F5344CB8AC3E}">
        <p14:creationId xmlns:p14="http://schemas.microsoft.com/office/powerpoint/2010/main" val="42241622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Statistics– </a:t>
            </a:r>
            <a:r>
              <a:rPr lang="en-US" dirty="0" smtClean="0"/>
              <a:t>Key numbers</a:t>
            </a:r>
            <a:endParaRPr lang="en-US" dirty="0"/>
          </a:p>
        </p:txBody>
      </p:sp>
      <p:sp>
        <p:nvSpPr>
          <p:cNvPr id="3" name="Text Placeholder 2"/>
          <p:cNvSpPr>
            <a:spLocks noGrp="1"/>
          </p:cNvSpPr>
          <p:nvPr>
            <p:ph type="body" sz="quarter" idx="10"/>
          </p:nvPr>
        </p:nvSpPr>
        <p:spPr/>
        <p:txBody>
          <a:bodyPr/>
          <a:lstStyle/>
          <a:p>
            <a:r>
              <a:rPr lang="en-US" dirty="0" smtClean="0"/>
              <a:t>Forked 58 times</a:t>
            </a:r>
          </a:p>
          <a:p>
            <a:pPr lvl="1"/>
            <a:r>
              <a:rPr lang="en-US" dirty="0" smtClean="0"/>
              <a:t>More than Office 365 Android SDK or </a:t>
            </a:r>
            <a:r>
              <a:rPr lang="en-US" dirty="0" err="1" smtClean="0"/>
              <a:t>OpenXML</a:t>
            </a:r>
            <a:r>
              <a:rPr lang="en-US" dirty="0" smtClean="0"/>
              <a:t> SDK</a:t>
            </a:r>
          </a:p>
          <a:p>
            <a:pPr lvl="1"/>
            <a:r>
              <a:rPr lang="en-US" dirty="0" smtClean="0"/>
              <a:t>Most popular repository under the </a:t>
            </a:r>
            <a:r>
              <a:rPr lang="en-US" dirty="0" err="1" smtClean="0"/>
              <a:t>OfficeDev</a:t>
            </a:r>
            <a:r>
              <a:rPr lang="en-US" dirty="0" smtClean="0"/>
              <a:t> organization</a:t>
            </a:r>
          </a:p>
          <a:p>
            <a:r>
              <a:rPr lang="en-US" dirty="0" smtClean="0"/>
              <a:t>More than 1700 unique visitors during last 2 weeks</a:t>
            </a:r>
          </a:p>
          <a:p>
            <a:r>
              <a:rPr lang="en-US" dirty="0" smtClean="0"/>
              <a:t>Yammer group has 416 members</a:t>
            </a:r>
          </a:p>
          <a:p>
            <a:pPr lvl="1"/>
            <a:r>
              <a:rPr lang="en-US" dirty="0"/>
              <a:t>aka.ms/</a:t>
            </a:r>
            <a:r>
              <a:rPr lang="en-US" dirty="0" err="1"/>
              <a:t>OfficeDevPnPYammer</a:t>
            </a:r>
            <a:endParaRPr lang="en-US" dirty="0"/>
          </a:p>
          <a:p>
            <a:endParaRPr lang="en-US" dirty="0" smtClean="0"/>
          </a:p>
          <a:p>
            <a:endParaRPr lang="en-US"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4800" dirty="0" smtClean="0"/>
              <a:t>Thank you for your </a:t>
            </a:r>
            <a:r>
              <a:rPr lang="en-US" sz="4800" dirty="0" smtClean="0"/>
              <a:t>assistance!</a:t>
            </a:r>
            <a:endParaRPr lang="en-US" sz="4800" dirty="0" smtClean="0"/>
          </a:p>
          <a:p>
            <a:r>
              <a:rPr lang="en-US" sz="2000" dirty="0" smtClean="0"/>
              <a:t>Erwin </a:t>
            </a:r>
            <a:r>
              <a:rPr lang="en-US" sz="2000" dirty="0"/>
              <a:t>Van Hunen (</a:t>
            </a:r>
            <a:r>
              <a:rPr lang="en-US" sz="2000" dirty="0" err="1"/>
              <a:t>Knowit</a:t>
            </a:r>
            <a:r>
              <a:rPr lang="en-US" sz="2000" dirty="0"/>
              <a:t> AB) - </a:t>
            </a:r>
            <a:r>
              <a:rPr lang="en-US" sz="2000" dirty="0">
                <a:hlinkClick r:id="rId3"/>
              </a:rPr>
              <a:t>@</a:t>
            </a:r>
            <a:r>
              <a:rPr lang="en-US" sz="2000" dirty="0" err="1">
                <a:hlinkClick r:id="rId3"/>
              </a:rPr>
              <a:t>knowsharepoint</a:t>
            </a:r>
            <a:r>
              <a:rPr lang="en-US" sz="2000" dirty="0"/>
              <a:t> </a:t>
            </a:r>
          </a:p>
          <a:p>
            <a:r>
              <a:rPr lang="en-US" sz="2000" dirty="0"/>
              <a:t>Patrik Björklund (</a:t>
            </a:r>
            <a:r>
              <a:rPr lang="en-US" sz="2000" dirty="0" err="1"/>
              <a:t>Alloc</a:t>
            </a:r>
            <a:r>
              <a:rPr lang="en-US" sz="2000" dirty="0"/>
              <a:t> IT) - </a:t>
            </a:r>
            <a:r>
              <a:rPr lang="en-US" sz="2000" dirty="0">
                <a:hlinkClick r:id="rId4"/>
              </a:rPr>
              <a:t>@</a:t>
            </a:r>
            <a:r>
              <a:rPr lang="en-US" sz="2000" dirty="0" err="1">
                <a:hlinkClick r:id="rId4"/>
              </a:rPr>
              <a:t>pbjorklund</a:t>
            </a:r>
            <a:r>
              <a:rPr lang="en-US" sz="2000" dirty="0"/>
              <a:t> </a:t>
            </a:r>
          </a:p>
          <a:p>
            <a:r>
              <a:rPr lang="en-US" sz="2000" dirty="0"/>
              <a:t>Sly Gryphon (</a:t>
            </a:r>
            <a:r>
              <a:rPr lang="en-US" sz="2000" dirty="0" err="1"/>
              <a:t>Readify</a:t>
            </a:r>
            <a:r>
              <a:rPr lang="en-US" sz="2000" dirty="0"/>
              <a:t>) - </a:t>
            </a:r>
            <a:r>
              <a:rPr lang="en-US" sz="2000" dirty="0" err="1">
                <a:hlinkClick r:id="rId5"/>
              </a:rPr>
              <a:t>sgryphon</a:t>
            </a:r>
            <a:r>
              <a:rPr lang="en-US" sz="2000" dirty="0"/>
              <a:t> </a:t>
            </a:r>
          </a:p>
          <a:p>
            <a:r>
              <a:rPr lang="en-US" sz="2000" dirty="0" err="1"/>
              <a:t>Vardhaman</a:t>
            </a:r>
            <a:r>
              <a:rPr lang="en-US" sz="2000" dirty="0"/>
              <a:t> Deshpande (Content and Code) - </a:t>
            </a:r>
            <a:r>
              <a:rPr lang="en-US" sz="2000" dirty="0" err="1">
                <a:hlinkClick r:id="rId6"/>
              </a:rPr>
              <a:t>vrdmn</a:t>
            </a:r>
            <a:r>
              <a:rPr lang="en-US" sz="2000" dirty="0"/>
              <a:t> </a:t>
            </a:r>
          </a:p>
          <a:p>
            <a:r>
              <a:rPr lang="en-US" sz="2000" dirty="0" smtClean="0"/>
              <a:t>Andrew </a:t>
            </a:r>
            <a:r>
              <a:rPr lang="en-US" sz="2000" dirty="0"/>
              <a:t>Connell - </a:t>
            </a:r>
            <a:r>
              <a:rPr lang="en-US" sz="2000" dirty="0">
                <a:hlinkClick r:id="rId7"/>
              </a:rPr>
              <a:t>@</a:t>
            </a:r>
            <a:r>
              <a:rPr lang="en-US" sz="2000" dirty="0" err="1">
                <a:hlinkClick r:id="rId7"/>
              </a:rPr>
              <a:t>andrewconnell</a:t>
            </a:r>
            <a:r>
              <a:rPr lang="en-US" sz="2000" dirty="0"/>
              <a:t> </a:t>
            </a:r>
          </a:p>
          <a:p>
            <a:r>
              <a:rPr lang="en-US" sz="2000" dirty="0"/>
              <a:t>Todd Baginski (Canviz LLC) - </a:t>
            </a:r>
            <a:r>
              <a:rPr lang="en-US" sz="2000" dirty="0">
                <a:hlinkClick r:id="rId8"/>
              </a:rPr>
              <a:t>@</a:t>
            </a:r>
            <a:r>
              <a:rPr lang="en-US" sz="2000" dirty="0" err="1">
                <a:hlinkClick r:id="rId8"/>
              </a:rPr>
              <a:t>toddbaginski</a:t>
            </a:r>
            <a:r>
              <a:rPr lang="en-US" sz="2000" dirty="0"/>
              <a:t> </a:t>
            </a:r>
            <a:endParaRPr lang="en-US" sz="2000" dirty="0" smtClean="0"/>
          </a:p>
          <a:p>
            <a:r>
              <a:rPr lang="en-US" sz="2000" dirty="0" smtClean="0"/>
              <a:t>Wictor Wilén</a:t>
            </a:r>
            <a:r>
              <a:rPr lang="en-US" sz="2000" dirty="0"/>
              <a:t> </a:t>
            </a:r>
            <a:r>
              <a:rPr lang="en-US" sz="2000" dirty="0" smtClean="0"/>
              <a:t>- </a:t>
            </a:r>
            <a:r>
              <a:rPr lang="en-US" sz="2000" dirty="0">
                <a:hlinkClick r:id="rId9"/>
              </a:rPr>
              <a:t>@</a:t>
            </a:r>
            <a:r>
              <a:rPr lang="en-US" sz="2000" dirty="0" err="1">
                <a:hlinkClick r:id="rId9"/>
              </a:rPr>
              <a:t>wictor</a:t>
            </a:r>
            <a:r>
              <a:rPr lang="en-US" sz="2000" dirty="0"/>
              <a:t> </a:t>
            </a:r>
            <a:endParaRPr lang="en-US" sz="2000" dirty="0"/>
          </a:p>
        </p:txBody>
      </p:sp>
      <p:sp>
        <p:nvSpPr>
          <p:cNvPr id="2" name="Title 1"/>
          <p:cNvSpPr>
            <a:spLocks noGrp="1"/>
          </p:cNvSpPr>
          <p:nvPr>
            <p:ph type="title"/>
          </p:nvPr>
        </p:nvSpPr>
        <p:spPr/>
        <p:txBody>
          <a:bodyPr/>
          <a:lstStyle/>
          <a:p>
            <a:r>
              <a:rPr lang="en-US" dirty="0" smtClean="0"/>
              <a:t>Key contributors </a:t>
            </a:r>
            <a:r>
              <a:rPr lang="en-US" dirty="0" smtClean="0"/>
              <a:t>this month</a:t>
            </a:r>
            <a:endParaRPr lang="en-US" dirty="0"/>
          </a:p>
        </p:txBody>
      </p:sp>
      <p:pic>
        <p:nvPicPr>
          <p:cNvPr id="1026" name="Picture 2" descr="http://www.mutualsavings.org/wp-content/uploads/2011/03/thumbs-up.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08195" y="0"/>
            <a:ext cx="398062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PnP Structure – folders and code</a:t>
            </a:r>
            <a:endParaRPr lang="en-US" dirty="0"/>
          </a:p>
        </p:txBody>
      </p:sp>
      <p:pic>
        <p:nvPicPr>
          <p:cNvPr id="7" name="Picture 6"/>
          <p:cNvPicPr>
            <a:picLocks noChangeAspect="1"/>
          </p:cNvPicPr>
          <p:nvPr/>
        </p:nvPicPr>
        <p:blipFill rotWithShape="1">
          <a:blip r:embed="rId3"/>
          <a:srcRect r="4482" b="10429"/>
          <a:stretch/>
        </p:blipFill>
        <p:spPr>
          <a:xfrm>
            <a:off x="4536964" y="1672421"/>
            <a:ext cx="3113309" cy="3934941"/>
          </a:xfrm>
          <a:prstGeom prst="rect">
            <a:avLst/>
          </a:prstGeom>
        </p:spPr>
      </p:pic>
      <p:cxnSp>
        <p:nvCxnSpPr>
          <p:cNvPr id="8" name="Straight Connector 7"/>
          <p:cNvCxnSpPr/>
          <p:nvPr/>
        </p:nvCxnSpPr>
        <p:spPr>
          <a:xfrm flipV="1">
            <a:off x="3539702" y="2045826"/>
            <a:ext cx="901670" cy="9254"/>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9" name="TextBox 4"/>
          <p:cNvSpPr txBox="1"/>
          <p:nvPr/>
        </p:nvSpPr>
        <p:spPr>
          <a:xfrm>
            <a:off x="519112" y="1456979"/>
            <a:ext cx="3020591" cy="156571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All referenced assemblies are included in package.</a:t>
            </a:r>
          </a:p>
          <a:p>
            <a:pPr marL="0" lvl="1"/>
            <a:endParaRPr lang="fi-FI" sz="1400" dirty="0">
              <a:solidFill>
                <a:schemeClr val="bg1"/>
              </a:solidFill>
            </a:endParaRPr>
          </a:p>
          <a:p>
            <a:pPr marL="0" lvl="1"/>
            <a:r>
              <a:rPr lang="en-US" sz="1400" dirty="0" smtClean="0">
                <a:solidFill>
                  <a:schemeClr val="bg1"/>
                </a:solidFill>
              </a:rPr>
              <a:t>Contains latest 15 &amp; 16 versions of th</a:t>
            </a:r>
            <a:r>
              <a:rPr lang="en-US" sz="1400" dirty="0" smtClean="0">
                <a:solidFill>
                  <a:schemeClr val="bg1"/>
                </a:solidFill>
              </a:rPr>
              <a:t>e CSOM components.  </a:t>
            </a:r>
          </a:p>
          <a:p>
            <a:pPr marL="0" lvl="1"/>
            <a:endParaRPr lang="en-US" sz="1400" dirty="0" smtClean="0">
              <a:solidFill>
                <a:schemeClr val="bg1"/>
              </a:solidFill>
            </a:endParaRPr>
          </a:p>
          <a:p>
            <a:pPr marL="0" lvl="1"/>
            <a:r>
              <a:rPr lang="en-US" sz="1400" dirty="0" smtClean="0">
                <a:solidFill>
                  <a:schemeClr val="bg1"/>
                </a:solidFill>
              </a:rPr>
              <a:t>No need fo</a:t>
            </a:r>
            <a:r>
              <a:rPr lang="en-US" sz="1400" dirty="0" smtClean="0">
                <a:solidFill>
                  <a:schemeClr val="bg1"/>
                </a:solidFill>
              </a:rPr>
              <a:t>r additional downloads</a:t>
            </a:r>
            <a:endParaRPr lang="en-US" sz="1400" dirty="0">
              <a:solidFill>
                <a:schemeClr val="bg1"/>
              </a:solidFill>
            </a:endParaRPr>
          </a:p>
        </p:txBody>
      </p:sp>
      <p:sp>
        <p:nvSpPr>
          <p:cNvPr id="14" name="TextBox 4"/>
          <p:cNvSpPr txBox="1"/>
          <p:nvPr/>
        </p:nvSpPr>
        <p:spPr>
          <a:xfrm>
            <a:off x="519112" y="3530306"/>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remote operation component with extensions methods to standard CSOM objects.</a:t>
            </a:r>
            <a:endParaRPr lang="en-US" sz="1400" dirty="0">
              <a:solidFill>
                <a:schemeClr val="bg1"/>
              </a:solidFill>
            </a:endParaRPr>
          </a:p>
        </p:txBody>
      </p:sp>
      <p:cxnSp>
        <p:nvCxnSpPr>
          <p:cNvPr id="15" name="Straight Connector 14"/>
          <p:cNvCxnSpPr/>
          <p:nvPr/>
        </p:nvCxnSpPr>
        <p:spPr>
          <a:xfrm flipV="1">
            <a:off x="3539703" y="3922356"/>
            <a:ext cx="901669" cy="3501"/>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9" name="TextBox 4"/>
          <p:cNvSpPr txBox="1"/>
          <p:nvPr/>
        </p:nvSpPr>
        <p:spPr>
          <a:xfrm>
            <a:off x="519112" y="4582119"/>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Scenario demonstrations for the usage of the core component. Contains additional explanations and usage models for API patterns.</a:t>
            </a:r>
            <a:endParaRPr lang="en-US" sz="1400" dirty="0">
              <a:solidFill>
                <a:schemeClr val="bg1"/>
              </a:solidFill>
            </a:endParaRPr>
          </a:p>
        </p:txBody>
      </p:sp>
      <p:cxnSp>
        <p:nvCxnSpPr>
          <p:cNvPr id="20" name="Straight Connector 19"/>
          <p:cNvCxnSpPr/>
          <p:nvPr/>
        </p:nvCxnSpPr>
        <p:spPr>
          <a:xfrm flipV="1">
            <a:off x="3539703" y="4835936"/>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6" name="TextBox 4"/>
          <p:cNvSpPr txBox="1"/>
          <p:nvPr/>
        </p:nvSpPr>
        <p:spPr>
          <a:xfrm>
            <a:off x="8647535" y="3118617"/>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components targeted for reuse as such in projects.</a:t>
            </a:r>
            <a:endParaRPr lang="en-US" sz="1400" dirty="0">
              <a:solidFill>
                <a:schemeClr val="bg1"/>
              </a:solidFill>
            </a:endParaRPr>
          </a:p>
        </p:txBody>
      </p:sp>
      <p:sp>
        <p:nvSpPr>
          <p:cNvPr id="27" name="TextBox 4"/>
          <p:cNvSpPr txBox="1"/>
          <p:nvPr/>
        </p:nvSpPr>
        <p:spPr>
          <a:xfrm>
            <a:off x="8647534" y="4021522"/>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Sample projects. Independent samples demonstrating a capability or functionality.</a:t>
            </a:r>
            <a:endParaRPr lang="en-US" sz="1400" dirty="0">
              <a:solidFill>
                <a:schemeClr val="bg1"/>
              </a:solidFill>
            </a:endParaRPr>
          </a:p>
        </p:txBody>
      </p:sp>
      <p:cxnSp>
        <p:nvCxnSpPr>
          <p:cNvPr id="30" name="Straight Connector 29"/>
          <p:cNvCxnSpPr/>
          <p:nvPr/>
        </p:nvCxnSpPr>
        <p:spPr>
          <a:xfrm flipH="1">
            <a:off x="7053944" y="3457867"/>
            <a:ext cx="1593591" cy="0"/>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3" name="Straight Connector 32"/>
          <p:cNvCxnSpPr>
            <a:stCxn id="27" idx="1"/>
          </p:cNvCxnSpPr>
          <p:nvPr/>
        </p:nvCxnSpPr>
        <p:spPr>
          <a:xfrm flipH="1">
            <a:off x="6400801" y="4373494"/>
            <a:ext cx="2246733" cy="0"/>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6" name="Straight Connector 35"/>
          <p:cNvCxnSpPr>
            <a:stCxn id="28" idx="1"/>
          </p:cNvCxnSpPr>
          <p:nvPr/>
        </p:nvCxnSpPr>
        <p:spPr>
          <a:xfrm flipH="1" flipV="1">
            <a:off x="6527800" y="5327220"/>
            <a:ext cx="2119734" cy="84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8" name="TextBox 4"/>
          <p:cNvSpPr txBox="1"/>
          <p:nvPr/>
        </p:nvSpPr>
        <p:spPr>
          <a:xfrm>
            <a:off x="8647534" y="4868374"/>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Complex reusable solutions demonstrating combining multiple capabilities for building real solution. Uses core component.</a:t>
            </a:r>
            <a:endParaRPr lang="en-US" sz="1400" dirty="0">
              <a:solidFill>
                <a:schemeClr val="bg1"/>
              </a:solidFill>
            </a:endParaRPr>
          </a:p>
        </p:txBody>
      </p:sp>
    </p:spTree>
    <p:extLst>
      <p:ext uri="{BB962C8B-B14F-4D97-AF65-F5344CB8AC3E}">
        <p14:creationId xmlns:p14="http://schemas.microsoft.com/office/powerpoint/2010/main" val="1401039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anim calcmode="lin" valueType="num">
                                      <p:cBhvr>
                                        <p:cTn id="61" dur="1000" fill="hold"/>
                                        <p:tgtEl>
                                          <p:spTgt spid="20"/>
                                        </p:tgtEl>
                                        <p:attrNameLst>
                                          <p:attrName>ppt_x</p:attrName>
                                        </p:attrNameLst>
                                      </p:cBhvr>
                                      <p:tavLst>
                                        <p:tav tm="0">
                                          <p:val>
                                            <p:strVal val="#ppt_x"/>
                                          </p:val>
                                        </p:tav>
                                        <p:tav tm="100000">
                                          <p:val>
                                            <p:strVal val="#ppt_x"/>
                                          </p:val>
                                        </p:tav>
                                      </p:tavLst>
                                    </p:anim>
                                    <p:anim calcmode="lin" valueType="num">
                                      <p:cBhvr>
                                        <p:cTn id="6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1000" fill="hold"/>
                                        <p:tgtEl>
                                          <p:spTgt spid="2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9" grpId="0" animBg="1"/>
      <p:bldP spid="26" grpId="0" animBg="1"/>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We are planning to perform master merge on </a:t>
            </a:r>
            <a:r>
              <a:rPr lang="en-US" dirty="0" smtClean="0"/>
              <a:t>during this week to </a:t>
            </a:r>
            <a:r>
              <a:rPr lang="en-US" dirty="0"/>
              <a:t>sync up things</a:t>
            </a:r>
          </a:p>
          <a:p>
            <a:r>
              <a:rPr lang="en-US" dirty="0"/>
              <a:t>More detailed testing will be done before this </a:t>
            </a:r>
            <a:r>
              <a:rPr lang="en-US" dirty="0" smtClean="0"/>
              <a:t>one</a:t>
            </a:r>
          </a:p>
          <a:p>
            <a:r>
              <a:rPr lang="en-US" dirty="0" smtClean="0"/>
              <a:t>In general we are moving to monthly master branch releases from this moment forward</a:t>
            </a:r>
            <a:endParaRPr lang="en-US" dirty="0"/>
          </a:p>
        </p:txBody>
      </p:sp>
      <p:sp>
        <p:nvSpPr>
          <p:cNvPr id="3" name="Title 2"/>
          <p:cNvSpPr>
            <a:spLocks noGrp="1"/>
          </p:cNvSpPr>
          <p:nvPr>
            <p:ph type="title"/>
          </p:nvPr>
        </p:nvSpPr>
        <p:spPr/>
        <p:txBody>
          <a:bodyPr/>
          <a:lstStyle/>
          <a:p>
            <a:r>
              <a:rPr lang="en-US" dirty="0" smtClean="0"/>
              <a:t>Master merge</a:t>
            </a:r>
            <a:endParaRPr lang="en-US" dirty="0"/>
          </a:p>
        </p:txBody>
      </p:sp>
    </p:spTree>
    <p:extLst>
      <p:ext uri="{BB962C8B-B14F-4D97-AF65-F5344CB8AC3E}">
        <p14:creationId xmlns:p14="http://schemas.microsoft.com/office/powerpoint/2010/main" val="161229763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contribute?</a:t>
            </a:r>
            <a:endParaRPr lang="en-US" dirty="0"/>
          </a:p>
        </p:txBody>
      </p:sp>
      <p:sp>
        <p:nvSpPr>
          <p:cNvPr id="2" name="Text Placeholder 1"/>
          <p:cNvSpPr>
            <a:spLocks noGrp="1"/>
          </p:cNvSpPr>
          <p:nvPr>
            <p:ph type="body" sz="quarter" idx="10"/>
          </p:nvPr>
        </p:nvSpPr>
        <p:spPr/>
        <p:txBody>
          <a:bodyPr/>
          <a:lstStyle/>
          <a:p>
            <a:r>
              <a:rPr lang="en-US" dirty="0" smtClean="0"/>
              <a:t>We just released documentation on this</a:t>
            </a:r>
          </a:p>
          <a:p>
            <a:pPr lvl="1"/>
            <a:r>
              <a:rPr lang="en-US" dirty="0">
                <a:hlinkClick r:id="rId3"/>
              </a:rPr>
              <a:t>https://</a:t>
            </a:r>
            <a:r>
              <a:rPr lang="en-US" dirty="0" smtClean="0">
                <a:hlinkClick r:id="rId3"/>
              </a:rPr>
              <a:t>github.com/OfficeDev/PnP/wiki/contributing-to-Office-365-developer-patterns-and-practices</a:t>
            </a:r>
            <a:endParaRPr lang="en-US" dirty="0" smtClean="0"/>
          </a:p>
          <a:p>
            <a:pPr lvl="1"/>
            <a:endParaRPr lang="en-US" dirty="0"/>
          </a:p>
          <a:p>
            <a:r>
              <a:rPr lang="en-US" dirty="0" smtClean="0"/>
              <a:t>Simple steps</a:t>
            </a:r>
          </a:p>
          <a:p>
            <a:pPr lvl="1"/>
            <a:r>
              <a:rPr lang="en-US" dirty="0" smtClean="0"/>
              <a:t>Fork</a:t>
            </a:r>
          </a:p>
          <a:p>
            <a:pPr lvl="1"/>
            <a:r>
              <a:rPr lang="en-US" dirty="0" smtClean="0"/>
              <a:t>Apply changes and contributions</a:t>
            </a:r>
          </a:p>
          <a:p>
            <a:pPr lvl="1"/>
            <a:r>
              <a:rPr lang="en-US" dirty="0" smtClean="0"/>
              <a:t>Submit a </a:t>
            </a:r>
            <a:r>
              <a:rPr lang="en-US" dirty="0" smtClean="0"/>
              <a:t>pull request</a:t>
            </a:r>
          </a:p>
          <a:p>
            <a:pPr lvl="1"/>
            <a:r>
              <a:rPr lang="en-US" dirty="0" smtClean="0"/>
              <a:t>Core team members will review</a:t>
            </a:r>
          </a:p>
          <a:p>
            <a:pPr lvl="1"/>
            <a:r>
              <a:rPr lang="en-US" dirty="0" smtClean="0"/>
              <a:t>Merged to Dev</a:t>
            </a:r>
          </a:p>
          <a:p>
            <a:pPr lvl="1"/>
            <a:endParaRPr lang="en-US" dirty="0" smtClean="0"/>
          </a:p>
          <a:p>
            <a:pPr marL="284162" lvl="1" indent="0">
              <a:buNone/>
            </a:pPr>
            <a:endParaRPr lang="en-US" dirty="0"/>
          </a:p>
        </p:txBody>
      </p:sp>
    </p:spTree>
    <p:extLst>
      <p:ext uri="{BB962C8B-B14F-4D97-AF65-F5344CB8AC3E}">
        <p14:creationId xmlns:p14="http://schemas.microsoft.com/office/powerpoint/2010/main" val="15818355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Common request already now</a:t>
            </a:r>
          </a:p>
          <a:p>
            <a:r>
              <a:rPr lang="en-US" dirty="0" smtClean="0"/>
              <a:t>We are planning to do this already even before v1.0 </a:t>
            </a:r>
            <a:r>
              <a:rPr lang="en-US" dirty="0" smtClean="0"/>
              <a:t>release…</a:t>
            </a:r>
            <a:endParaRPr lang="en-US" dirty="0" smtClean="0"/>
          </a:p>
          <a:p>
            <a:r>
              <a:rPr lang="en-US" dirty="0" smtClean="0"/>
              <a:t>Thoughts? </a:t>
            </a:r>
            <a:endParaRPr lang="en-US" dirty="0"/>
          </a:p>
        </p:txBody>
      </p:sp>
      <p:sp>
        <p:nvSpPr>
          <p:cNvPr id="3" name="Title 2"/>
          <p:cNvSpPr>
            <a:spLocks noGrp="1"/>
          </p:cNvSpPr>
          <p:nvPr>
            <p:ph type="title"/>
          </p:nvPr>
        </p:nvSpPr>
        <p:spPr/>
        <p:txBody>
          <a:bodyPr/>
          <a:lstStyle/>
          <a:p>
            <a:r>
              <a:rPr lang="en-US" dirty="0" err="1" smtClean="0"/>
              <a:t>Nuget</a:t>
            </a:r>
            <a:r>
              <a:rPr lang="en-US" dirty="0" smtClean="0"/>
              <a:t> for Core component?</a:t>
            </a:r>
            <a:endParaRPr lang="en-US" dirty="0"/>
          </a:p>
        </p:txBody>
      </p:sp>
    </p:spTree>
    <p:extLst>
      <p:ext uri="{BB962C8B-B14F-4D97-AF65-F5344CB8AC3E}">
        <p14:creationId xmlns:p14="http://schemas.microsoft.com/office/powerpoint/2010/main" val="37345457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We are working on VS online for continuous integration</a:t>
            </a:r>
          </a:p>
          <a:p>
            <a:r>
              <a:rPr lang="en-US" dirty="0" smtClean="0"/>
              <a:t>Currently only visible for internal people, but is evolving story</a:t>
            </a:r>
            <a:endParaRPr lang="en-US" dirty="0"/>
          </a:p>
        </p:txBody>
      </p:sp>
      <p:sp>
        <p:nvSpPr>
          <p:cNvPr id="3" name="Title 2"/>
          <p:cNvSpPr>
            <a:spLocks noGrp="1"/>
          </p:cNvSpPr>
          <p:nvPr>
            <p:ph type="title"/>
          </p:nvPr>
        </p:nvSpPr>
        <p:spPr/>
        <p:txBody>
          <a:bodyPr/>
          <a:lstStyle/>
          <a:p>
            <a:r>
              <a:rPr lang="en-US" dirty="0"/>
              <a:t>Continuous integration </a:t>
            </a:r>
            <a:r>
              <a:rPr lang="en-US" dirty="0" smtClean="0"/>
              <a:t>plans</a:t>
            </a:r>
            <a:endParaRPr lang="en-US" dirty="0"/>
          </a:p>
        </p:txBody>
      </p:sp>
    </p:spTree>
    <p:extLst>
      <p:ext uri="{BB962C8B-B14F-4D97-AF65-F5344CB8AC3E}">
        <p14:creationId xmlns:p14="http://schemas.microsoft.com/office/powerpoint/2010/main" val="384912540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Latest changes and key add-on’s</a:t>
            </a:r>
            <a:endParaRPr lang="en-US" dirty="0"/>
          </a:p>
        </p:txBody>
      </p:sp>
      <p:sp>
        <p:nvSpPr>
          <p:cNvPr id="4" name="Text Placeholder 3"/>
          <p:cNvSpPr>
            <a:spLocks noGrp="1"/>
          </p:cNvSpPr>
          <p:nvPr>
            <p:ph type="body" sz="quarter" idx="10"/>
          </p:nvPr>
        </p:nvSpPr>
        <p:spPr/>
        <p:txBody>
          <a:bodyPr/>
          <a:lstStyle/>
          <a:p>
            <a:r>
              <a:rPr lang="en-US" dirty="0" smtClean="0"/>
              <a:t>Core</a:t>
            </a:r>
          </a:p>
          <a:p>
            <a:pPr lvl="1"/>
            <a:r>
              <a:rPr lang="en-US" dirty="0" smtClean="0"/>
              <a:t>Significant updates on the core component</a:t>
            </a:r>
          </a:p>
          <a:p>
            <a:pPr lvl="1"/>
            <a:r>
              <a:rPr lang="en-US" dirty="0" smtClean="0"/>
              <a:t>Unit testing for the core component</a:t>
            </a:r>
            <a:endParaRPr lang="en-US" dirty="0" smtClean="0"/>
          </a:p>
          <a:p>
            <a:r>
              <a:rPr lang="en-US" dirty="0" smtClean="0">
                <a:cs typeface="Segoe UI Light"/>
              </a:rPr>
              <a:t>PowerShell commands</a:t>
            </a:r>
          </a:p>
          <a:p>
            <a:pPr lvl="1"/>
            <a:r>
              <a:rPr lang="en-US" dirty="0" smtClean="0">
                <a:cs typeface="Segoe UI Light"/>
              </a:rPr>
              <a:t>Erwin has done tremendous job with this one</a:t>
            </a:r>
            <a:endParaRPr lang="en-US" dirty="0" smtClean="0">
              <a:cs typeface="Segoe UI Light"/>
            </a:endParaRPr>
          </a:p>
          <a:p>
            <a:r>
              <a:rPr lang="en-US" dirty="0" smtClean="0"/>
              <a:t>Samples</a:t>
            </a:r>
          </a:p>
          <a:p>
            <a:pPr lvl="1"/>
            <a:r>
              <a:rPr lang="en-US" dirty="0" smtClean="0"/>
              <a:t>JSON inject</a:t>
            </a:r>
          </a:p>
          <a:p>
            <a:r>
              <a:rPr lang="en-US" dirty="0" smtClean="0"/>
              <a:t>Documentation</a:t>
            </a:r>
          </a:p>
          <a:p>
            <a:pPr lvl="1"/>
            <a:r>
              <a:rPr lang="en-US" dirty="0" smtClean="0"/>
              <a:t>Preliminary set of slides related on the app model</a:t>
            </a:r>
          </a:p>
          <a:p>
            <a:pPr lvl="1"/>
            <a:endParaRPr lang="en-US" dirty="0">
              <a:cs typeface="Segoe UI"/>
            </a:endParaRPr>
          </a:p>
        </p:txBody>
      </p:sp>
    </p:spTree>
    <p:extLst>
      <p:ext uri="{BB962C8B-B14F-4D97-AF65-F5344CB8AC3E}">
        <p14:creationId xmlns:p14="http://schemas.microsoft.com/office/powerpoint/2010/main" val="143621195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Introduction</a:t>
              </a:r>
              <a:endParaRPr lang="en-US" sz="2000" dirty="0"/>
            </a:p>
          </p:txBody>
        </p:sp>
        <p:pic>
          <p:nvPicPr>
            <p:cNvPr id="20" name="Picture 3" descr="C:\Users\mitchellg\Desktop\Simple_Licensing.png"/>
            <p:cNvPicPr>
              <a:picLocks noChangeAspect="1" noChangeArrowheads="1"/>
            </p:cNvPicPr>
            <p:nvPr/>
          </p:nvPicPr>
          <p:blipFill rotWithShape="1">
            <a:blip r:embed="rId3"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6180812" y="2434242"/>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t>Other topics</a:t>
              </a:r>
              <a:endParaRPr lang="en-US"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3667263"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n-US" sz="2000" dirty="0" smtClean="0">
                  <a:solidFill>
                    <a:schemeClr val="bg1"/>
                  </a:solidFill>
                </a:rPr>
                <a:t>Contributions and process</a:t>
              </a:r>
              <a:endParaRPr lang="en-US" sz="2000" dirty="0">
                <a:solidFill>
                  <a:schemeClr val="bg1"/>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694361" y="2434242"/>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Roadmap and next steps</a:t>
              </a:r>
              <a:endParaRPr lang="en-US" sz="2000" dirty="0"/>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3671035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What’s coming?</a:t>
            </a:r>
            <a:endParaRPr lang="en-US" dirty="0">
              <a:solidFill>
                <a:schemeClr val="bg1"/>
              </a:solidFill>
            </a:endParaRPr>
          </a:p>
        </p:txBody>
      </p:sp>
      <p:sp>
        <p:nvSpPr>
          <p:cNvPr id="3" name="TextBox 2"/>
          <p:cNvSpPr txBox="1"/>
          <p:nvPr/>
        </p:nvSpPr>
        <p:spPr>
          <a:xfrm>
            <a:off x="519113" y="1509740"/>
            <a:ext cx="5436520" cy="461664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New </a:t>
            </a:r>
            <a:r>
              <a:rPr lang="en-US" sz="2400" spc="-70" dirty="0">
                <a:solidFill>
                  <a:schemeClr val="bg1"/>
                </a:solidFill>
                <a:latin typeface="+mj-lt"/>
              </a:rPr>
              <a:t>patterns for SP </a:t>
            </a:r>
            <a:r>
              <a:rPr lang="en-US" sz="2400" spc="-70" dirty="0" smtClean="0">
                <a:solidFill>
                  <a:schemeClr val="bg1"/>
                </a:solidFill>
                <a:latin typeface="+mj-lt"/>
              </a:rPr>
              <a:t>side</a:t>
            </a:r>
          </a:p>
          <a:p>
            <a:pPr marL="342900" indent="-342900">
              <a:buFont typeface="Arial" panose="020B0604020202020204" pitchFamily="34" charset="0"/>
              <a:buChar char="•"/>
            </a:pPr>
            <a:r>
              <a:rPr lang="en-US" sz="2400" spc="-70" dirty="0" smtClean="0">
                <a:solidFill>
                  <a:schemeClr val="bg1"/>
                </a:solidFill>
                <a:latin typeface="+mj-lt"/>
              </a:rPr>
              <a:t>More complex solution scenarios</a:t>
            </a:r>
            <a:endParaRPr lang="en-US" sz="24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Office </a:t>
            </a:r>
            <a:r>
              <a:rPr lang="en-US" sz="2400" spc="-70" dirty="0">
                <a:solidFill>
                  <a:schemeClr val="bg1"/>
                </a:solidFill>
                <a:latin typeface="+mj-lt"/>
              </a:rPr>
              <a:t>client </a:t>
            </a:r>
            <a:r>
              <a:rPr lang="en-US" sz="2400" spc="-70" dirty="0" smtClean="0">
                <a:solidFill>
                  <a:schemeClr val="bg1"/>
                </a:solidFill>
                <a:latin typeface="+mj-lt"/>
              </a:rPr>
              <a:t>and JSOM patterns</a:t>
            </a:r>
            <a:endParaRPr lang="en-US" sz="24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Improvements </a:t>
            </a:r>
            <a:r>
              <a:rPr lang="en-US" sz="2400" spc="-70" dirty="0">
                <a:solidFill>
                  <a:schemeClr val="bg1"/>
                </a:solidFill>
                <a:latin typeface="+mj-lt"/>
              </a:rPr>
              <a:t>to core </a:t>
            </a:r>
            <a:r>
              <a:rPr lang="en-US" sz="2400" spc="-70" dirty="0" smtClean="0">
                <a:solidFill>
                  <a:schemeClr val="bg1"/>
                </a:solidFill>
                <a:latin typeface="+mj-lt"/>
              </a:rPr>
              <a:t>component</a:t>
            </a:r>
          </a:p>
          <a:p>
            <a:pPr marL="800082" lvl="1" indent="-342900">
              <a:buFont typeface="Arial" panose="020B0604020202020204" pitchFamily="34" charset="0"/>
              <a:buChar char="•"/>
            </a:pPr>
            <a:r>
              <a:rPr lang="en-US" sz="2000" spc="-70" dirty="0" smtClean="0">
                <a:solidFill>
                  <a:schemeClr val="bg1"/>
                </a:solidFill>
                <a:latin typeface="+mj-lt"/>
              </a:rPr>
              <a:t>Unit testing, logging, other stuff</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Guidance</a:t>
            </a: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model</a:t>
            </a:r>
          </a:p>
          <a:p>
            <a:pPr marL="800082" lvl="1" indent="-342900">
              <a:buFont typeface="Arial" panose="020B0604020202020204" pitchFamily="34" charset="0"/>
              <a:buChar char="•"/>
            </a:pPr>
            <a:r>
              <a:rPr lang="en-US" sz="2000" spc="-70" dirty="0" smtClean="0">
                <a:solidFill>
                  <a:schemeClr val="bg1"/>
                </a:solidFill>
                <a:latin typeface="+mj-lt"/>
              </a:rPr>
              <a:t>Design </a:t>
            </a:r>
            <a:r>
              <a:rPr lang="en-US" sz="2000" spc="-70" dirty="0">
                <a:solidFill>
                  <a:schemeClr val="bg1"/>
                </a:solidFill>
                <a:latin typeface="+mj-lt"/>
              </a:rPr>
              <a:t>patterns for App model based implementation</a:t>
            </a:r>
          </a:p>
          <a:p>
            <a:pPr marL="800082" lvl="1" indent="-342900">
              <a:buFont typeface="Arial" panose="020B0604020202020204" pitchFamily="34" charset="0"/>
              <a:buChar char="•"/>
            </a:pPr>
            <a:r>
              <a:rPr lang="en-US" sz="2000" spc="-70" dirty="0" smtClean="0">
                <a:solidFill>
                  <a:schemeClr val="bg1"/>
                </a:solidFill>
                <a:latin typeface="+mj-lt"/>
              </a:rPr>
              <a:t>Transformation </a:t>
            </a:r>
            <a:r>
              <a:rPr lang="en-US" sz="2000" spc="-70" dirty="0">
                <a:solidFill>
                  <a:schemeClr val="bg1"/>
                </a:solidFill>
                <a:latin typeface="+mj-lt"/>
              </a:rPr>
              <a:t>guidance for existing </a:t>
            </a:r>
            <a:r>
              <a:rPr lang="en-US" sz="2000" spc="-70" dirty="0" smtClean="0">
                <a:solidFill>
                  <a:schemeClr val="bg1"/>
                </a:solidFill>
                <a:latin typeface="+mj-lt"/>
              </a:rPr>
              <a:t>customizations</a:t>
            </a:r>
            <a:endParaRPr lang="en-US" sz="20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 </a:t>
            </a:r>
            <a:r>
              <a:rPr lang="en-US" sz="2000" spc="-70" dirty="0">
                <a:solidFill>
                  <a:schemeClr val="bg1"/>
                </a:solidFill>
                <a:latin typeface="+mj-lt"/>
              </a:rPr>
              <a:t>model impact for enterprise architecture</a:t>
            </a:r>
          </a:p>
          <a:p>
            <a:pPr marL="800082" lvl="1" indent="-342900">
              <a:buFont typeface="Arial" panose="020B0604020202020204" pitchFamily="34" charset="0"/>
              <a:buChar char="•"/>
            </a:pPr>
            <a:r>
              <a:rPr lang="en-US" sz="2000" spc="-70" dirty="0" smtClean="0">
                <a:solidFill>
                  <a:schemeClr val="bg1"/>
                </a:solidFill>
                <a:latin typeface="+mj-lt"/>
              </a:rPr>
              <a:t>Content </a:t>
            </a:r>
            <a:r>
              <a:rPr lang="en-US" sz="2000" spc="-70" dirty="0">
                <a:solidFill>
                  <a:schemeClr val="bg1"/>
                </a:solidFill>
                <a:latin typeface="+mj-lt"/>
              </a:rPr>
              <a:t>migration for app model </a:t>
            </a:r>
            <a:r>
              <a:rPr lang="en-US" sz="2000" spc="-70" dirty="0" smtClean="0">
                <a:solidFill>
                  <a:schemeClr val="bg1"/>
                </a:solidFill>
                <a:latin typeface="+mj-lt"/>
              </a:rPr>
              <a:t>implementation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6" y="205229"/>
            <a:ext cx="6512558" cy="2121411"/>
          </a:xfrm>
        </p:spPr>
        <p:txBody>
          <a:bodyPr/>
          <a:lstStyle/>
          <a:p>
            <a:r>
              <a:rPr lang="en-US" sz="16600" dirty="0" smtClean="0">
                <a:solidFill>
                  <a:schemeClr val="bg1"/>
                </a:solidFill>
                <a:latin typeface="Arial" pitchFamily="34" charset="0"/>
                <a:cs typeface="Arial" pitchFamily="34" charset="0"/>
              </a:rPr>
              <a:t>POLL</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Priority setting for the planned topics</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5</a:t>
            </a: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848"/>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382935" y="1135715"/>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endParaRPr lang="en-US" sz="3599" b="1" dirty="0">
              <a:solidFill>
                <a:srgbClr val="FFFFFF"/>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i-FI" dirty="0" smtClean="0"/>
              <a:t>Vesa Juvonen</a:t>
            </a:r>
            <a:endParaRPr lang="en-US" dirty="0"/>
          </a:p>
        </p:txBody>
      </p:sp>
      <p:sp>
        <p:nvSpPr>
          <p:cNvPr id="12" name="Text Placeholder 11"/>
          <p:cNvSpPr>
            <a:spLocks noGrp="1"/>
          </p:cNvSpPr>
          <p:nvPr>
            <p:ph type="body" sz="quarter" idx="10"/>
          </p:nvPr>
        </p:nvSpPr>
        <p:spPr>
          <a:xfrm>
            <a:off x="519112" y="1262395"/>
            <a:ext cx="5377147" cy="5013937"/>
          </a:xfrm>
        </p:spPr>
        <p:txBody>
          <a:bodyPr/>
          <a:lstStyle/>
          <a:p>
            <a:r>
              <a:rPr lang="en-US" sz="2399" dirty="0"/>
              <a:t>Pre-Microsoft</a:t>
            </a:r>
          </a:p>
          <a:p>
            <a:pPr lvl="1"/>
            <a:r>
              <a:rPr lang="en-US" sz="1799" dirty="0"/>
              <a:t>Entrepreneur, ICL, Fujitsu, </a:t>
            </a:r>
            <a:r>
              <a:rPr lang="en-US" sz="1799" dirty="0" err="1"/>
              <a:t>Basware</a:t>
            </a:r>
            <a:endParaRPr lang="en-US" sz="1799" dirty="0"/>
          </a:p>
          <a:p>
            <a:pPr lvl="1"/>
            <a:r>
              <a:rPr lang="en-US" sz="1600" dirty="0"/>
              <a:t>Software Architect, Project manager, program manager, Developer, Casino dealer and middle manager, substitute teacher in high school, Hamburger joint worker</a:t>
            </a:r>
            <a:endParaRPr lang="en-US" dirty="0" smtClean="0"/>
          </a:p>
          <a:p>
            <a:r>
              <a:rPr lang="en-US" sz="2399" dirty="0"/>
              <a:t>Microsoft (2006-)</a:t>
            </a:r>
          </a:p>
          <a:p>
            <a:pPr lvl="1"/>
            <a:r>
              <a:rPr lang="en-US" sz="1799" dirty="0" smtClean="0"/>
              <a:t>Senior Program </a:t>
            </a:r>
            <a:r>
              <a:rPr lang="en-US" sz="1799" dirty="0" smtClean="0"/>
              <a:t>Manager (2014-)</a:t>
            </a:r>
            <a:endParaRPr lang="en-US" sz="1799" dirty="0" smtClean="0"/>
          </a:p>
          <a:p>
            <a:pPr lvl="1"/>
            <a:r>
              <a:rPr lang="en-US" sz="1799" dirty="0" smtClean="0"/>
              <a:t>Principal</a:t>
            </a:r>
            <a:r>
              <a:rPr lang="fi-FI" sz="1799" dirty="0" smtClean="0"/>
              <a:t> Consultant (2006-2014)</a:t>
            </a:r>
          </a:p>
          <a:p>
            <a:pPr lvl="2"/>
            <a:r>
              <a:rPr lang="en-US" sz="1100" dirty="0" smtClean="0"/>
              <a:t>WW </a:t>
            </a:r>
            <a:r>
              <a:rPr lang="en-US" sz="1100" dirty="0" err="1"/>
              <a:t>CoE</a:t>
            </a:r>
            <a:r>
              <a:rPr lang="en-US" sz="1100" dirty="0"/>
              <a:t> SharePoint – </a:t>
            </a:r>
            <a:r>
              <a:rPr lang="en-US" sz="1100" dirty="0" smtClean="0"/>
              <a:t>Ranger</a:t>
            </a:r>
            <a:endParaRPr lang="en-US" sz="1799" dirty="0" smtClean="0"/>
          </a:p>
          <a:p>
            <a:pPr lvl="1"/>
            <a:r>
              <a:rPr lang="en-US" sz="1799" dirty="0" smtClean="0"/>
              <a:t>SharePoint </a:t>
            </a:r>
            <a:r>
              <a:rPr lang="en-US" sz="1799" dirty="0"/>
              <a:t>2013 Ignite Program Manager</a:t>
            </a:r>
          </a:p>
          <a:p>
            <a:pPr lvl="2"/>
            <a:r>
              <a:rPr lang="en-US" sz="1100" dirty="0"/>
              <a:t>Instructor in SharePoint 2013 and 2010 Ignite programs</a:t>
            </a:r>
          </a:p>
          <a:p>
            <a:pPr lvl="1"/>
            <a:r>
              <a:rPr lang="en-US" sz="1799" dirty="0" smtClean="0"/>
              <a:t>MCM/MCSM </a:t>
            </a:r>
            <a:r>
              <a:rPr lang="en-US" sz="1799" dirty="0"/>
              <a:t>Instructor &amp; Content Owner</a:t>
            </a:r>
          </a:p>
          <a:p>
            <a:pPr lvl="2"/>
            <a:r>
              <a:rPr lang="en-US" sz="1100" dirty="0"/>
              <a:t>Instruction cross 18 rotations from start to finish of the program</a:t>
            </a:r>
            <a:endParaRPr lang="en-US" dirty="0" smtClean="0"/>
          </a:p>
          <a:p>
            <a:r>
              <a:rPr lang="en-US" sz="2399" dirty="0"/>
              <a:t>Contact</a:t>
            </a:r>
          </a:p>
          <a:p>
            <a:pPr lvl="1"/>
            <a:r>
              <a:rPr lang="en-US" sz="1799" dirty="0" smtClean="0"/>
              <a:t>Yammer– </a:t>
            </a:r>
            <a:r>
              <a:rPr lang="en-US" sz="1800" u="sng" dirty="0" smtClean="0">
                <a:solidFill>
                  <a:schemeClr val="tx1">
                    <a:lumMod val="75000"/>
                    <a:lumOff val="25000"/>
                  </a:schemeClr>
                </a:solidFill>
                <a:latin typeface="Segoe UI Light"/>
              </a:rPr>
              <a:t>aka.ms/</a:t>
            </a:r>
            <a:r>
              <a:rPr lang="en-US" sz="1800" u="sng" dirty="0" err="1" smtClean="0">
                <a:solidFill>
                  <a:schemeClr val="tx1">
                    <a:lumMod val="75000"/>
                    <a:lumOff val="25000"/>
                  </a:schemeClr>
                </a:solidFill>
                <a:latin typeface="Segoe UI Light"/>
              </a:rPr>
              <a:t>OfficeDevPnPYammer</a:t>
            </a:r>
            <a:endParaRPr lang="en-US" sz="1799" dirty="0"/>
          </a:p>
          <a:p>
            <a:pPr lvl="1"/>
            <a:r>
              <a:rPr lang="en-US" sz="1799" dirty="0"/>
              <a:t>Blog – </a:t>
            </a:r>
            <a:r>
              <a:rPr lang="en-US" sz="1799" dirty="0">
                <a:hlinkClick r:id="rId3"/>
              </a:rPr>
              <a:t>http://blogs.msdn.com/vesku</a:t>
            </a:r>
            <a:endParaRPr lang="en-US" sz="1799" dirty="0"/>
          </a:p>
          <a:p>
            <a:pPr lvl="1"/>
            <a:r>
              <a:rPr lang="en-US" sz="1799" dirty="0"/>
              <a:t>Twitter - @</a:t>
            </a:r>
            <a:r>
              <a:rPr lang="en-US" sz="1799" dirty="0" err="1"/>
              <a:t>vesajuvonen</a:t>
            </a:r>
            <a:endParaRPr lang="en-US" sz="1799" dirty="0"/>
          </a:p>
        </p:txBody>
      </p:sp>
      <p:sp>
        <p:nvSpPr>
          <p:cNvPr id="4" name="Content Placeholder 2"/>
          <p:cNvSpPr txBox="1">
            <a:spLocks/>
          </p:cNvSpPr>
          <p:nvPr/>
        </p:nvSpPr>
        <p:spPr>
          <a:xfrm>
            <a:off x="2858558" y="2087926"/>
            <a:ext cx="2897972" cy="2993221"/>
          </a:xfrm>
          <a:prstGeom prst="rect">
            <a:avLst/>
          </a:prstGeom>
        </p:spPr>
        <p:txBody>
          <a:bodyPr vert="horz" lIns="68571" tIns="34285" rIns="68571" bIns="34285" rtlCol="0" anchor="ctr"/>
          <a:lstStyle>
            <a:defPPr>
              <a:defRPr lang="en-US"/>
            </a:defPPr>
            <a:lvl1pPr marL="0" algn="l" defTabSz="914400" rtl="0" eaLnBrk="1" latinLnBrk="0" hangingPunct="1">
              <a:defRPr sz="10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sz="1350" dirty="0">
              <a:solidFill>
                <a:schemeClr val="tx2"/>
              </a:solidFill>
              <a:latin typeface="Segoe UI" pitchFamily="34" charset="0"/>
              <a:ea typeface="Segoe UI" pitchFamily="34" charset="0"/>
              <a:cs typeface="Segoe UI" pitchFamily="34" charset="0"/>
            </a:endParaRPr>
          </a:p>
        </p:txBody>
      </p:sp>
      <p:pic>
        <p:nvPicPr>
          <p:cNvPr id="19" name="Picture 6" title="Vesa Juvonen - Presenting"/>
          <p:cNvPicPr>
            <a:picLocks noChangeAspect="1" noChangeArrowheads="1"/>
          </p:cNvPicPr>
          <p:nvPr/>
        </p:nvPicPr>
        <p:blipFill rotWithShape="1">
          <a:blip r:embed="rId4">
            <a:extLst>
              <a:ext uri="{28A0092B-C50C-407E-A947-70E740481C1C}">
                <a14:useLocalDpi xmlns:a14="http://schemas.microsoft.com/office/drawing/2010/main" val="0"/>
              </a:ext>
            </a:extLst>
          </a:blip>
          <a:srcRect l="30495" t="20777" r="11780" b="23421"/>
          <a:stretch/>
        </p:blipFill>
        <p:spPr bwMode="auto">
          <a:xfrm>
            <a:off x="9884669" y="1448597"/>
            <a:ext cx="1699974" cy="1699974"/>
          </a:xfrm>
          <a:prstGeom prst="rect">
            <a:avLst/>
          </a:prstGeom>
          <a:noFill/>
          <a:ln>
            <a:solidFill>
              <a:schemeClr val="tx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 name="Picture 19" title="Vesa Juvonen"/>
          <p:cNvPicPr preferRelativeResize="0">
            <a:picLocks noChangeAspect="1"/>
          </p:cNvPicPr>
          <p:nvPr/>
        </p:nvPicPr>
        <p:blipFill rotWithShape="1">
          <a:blip r:embed="rId5" cstate="print">
            <a:extLst>
              <a:ext uri="{28A0092B-C50C-407E-A947-70E740481C1C}">
                <a14:useLocalDpi xmlns:a14="http://schemas.microsoft.com/office/drawing/2010/main" val="0"/>
              </a:ext>
            </a:extLst>
          </a:blip>
          <a:srcRect t="4714" b="22298"/>
          <a:stretch/>
        </p:blipFill>
        <p:spPr>
          <a:xfrm>
            <a:off x="6233262" y="1458944"/>
            <a:ext cx="1700587" cy="1699974"/>
          </a:xfrm>
          <a:prstGeom prst="rect">
            <a:avLst/>
          </a:prstGeom>
          <a:noFill/>
          <a:ln>
            <a:solidFill>
              <a:schemeClr val="tx2"/>
            </a:solidFill>
          </a:ln>
          <a:effectLst>
            <a:outerShdw blurRad="50800" dist="38100" dir="2700000" algn="tl" rotWithShape="0">
              <a:prstClr val="black">
                <a:alpha val="40000"/>
              </a:prstClr>
            </a:outerShdw>
          </a:effectLst>
        </p:spPr>
      </p:pic>
      <p:grpSp>
        <p:nvGrpSpPr>
          <p:cNvPr id="30" name="Group 29" title="24/7 Hands-On technical dude"/>
          <p:cNvGrpSpPr>
            <a:grpSpLocks noChangeAspect="1"/>
          </p:cNvGrpSpPr>
          <p:nvPr/>
        </p:nvGrpSpPr>
        <p:grpSpPr>
          <a:xfrm>
            <a:off x="6233874" y="3316382"/>
            <a:ext cx="1699974" cy="1699974"/>
            <a:chOff x="3946350" y="3779659"/>
            <a:chExt cx="1577211" cy="1577211"/>
          </a:xfrm>
        </p:grpSpPr>
        <p:sp>
          <p:nvSpPr>
            <p:cNvPr id="6" name="Rectangle 5"/>
            <p:cNvSpPr/>
            <p:nvPr/>
          </p:nvSpPr>
          <p:spPr bwMode="auto">
            <a:xfrm>
              <a:off x="3946350" y="3779659"/>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It’s </a:t>
              </a:r>
              <a:r>
                <a:rPr lang="en-US" sz="1568" spc="-2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Finglish</a:t>
              </a: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16687" y="4047984"/>
              <a:ext cx="849124" cy="817480"/>
            </a:xfrm>
            <a:prstGeom prst="rect">
              <a:avLst/>
            </a:prstGeom>
          </p:spPr>
        </p:pic>
      </p:grpSp>
      <p:grpSp>
        <p:nvGrpSpPr>
          <p:cNvPr id="24" name="Group 23"/>
          <p:cNvGrpSpPr>
            <a:grpSpLocks noChangeAspect="1"/>
          </p:cNvGrpSpPr>
          <p:nvPr/>
        </p:nvGrpSpPr>
        <p:grpSpPr>
          <a:xfrm>
            <a:off x="9884669" y="3279935"/>
            <a:ext cx="1699974" cy="1699974"/>
            <a:chOff x="7343582" y="3779659"/>
            <a:chExt cx="1577211" cy="1577211"/>
          </a:xfrm>
        </p:grpSpPr>
        <p:sp>
          <p:nvSpPr>
            <p:cNvPr id="9" name="Rectangle 8" title="Passion for delivery"/>
            <p:cNvSpPr/>
            <p:nvPr/>
          </p:nvSpPr>
          <p:spPr bwMode="auto">
            <a:xfrm>
              <a:off x="7343582" y="3779659"/>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p>
          </p:txBody>
        </p:sp>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pic>
        <p:nvPicPr>
          <p:cNvPr id="10" name="Picture 9"/>
          <p:cNvPicPr>
            <a:picLocks noChangeAspect="1"/>
          </p:cNvPicPr>
          <p:nvPr/>
        </p:nvPicPr>
        <p:blipFill>
          <a:blip r:embed="rId8"/>
          <a:stretch>
            <a:fillRect/>
          </a:stretch>
        </p:blipFill>
        <p:spPr>
          <a:xfrm>
            <a:off x="8149498" y="5580976"/>
            <a:ext cx="1518713" cy="844338"/>
          </a:xfrm>
          <a:prstGeom prst="rect">
            <a:avLst/>
          </a:prstGeom>
        </p:spPr>
      </p:pic>
      <p:pic>
        <p:nvPicPr>
          <p:cNvPr id="11" name="Picture 10"/>
          <p:cNvPicPr>
            <a:picLocks noChangeAspect="1"/>
          </p:cNvPicPr>
          <p:nvPr/>
        </p:nvPicPr>
        <p:blipFill>
          <a:blip r:embed="rId9"/>
          <a:stretch>
            <a:fillRect/>
          </a:stretch>
        </p:blipFill>
        <p:spPr>
          <a:xfrm>
            <a:off x="6233262" y="5580976"/>
            <a:ext cx="1481642" cy="695356"/>
          </a:xfrm>
          <a:prstGeom prst="rect">
            <a:avLst/>
          </a:prstGeom>
        </p:spPr>
      </p:pic>
      <p:pic>
        <p:nvPicPr>
          <p:cNvPr id="13" name="Picture 12"/>
          <p:cNvPicPr>
            <a:picLocks noChangeAspect="1"/>
          </p:cNvPicPr>
          <p:nvPr/>
        </p:nvPicPr>
        <p:blipFill>
          <a:blip r:embed="rId10"/>
          <a:stretch>
            <a:fillRect/>
          </a:stretch>
        </p:blipFill>
        <p:spPr>
          <a:xfrm>
            <a:off x="10102806" y="5587916"/>
            <a:ext cx="1481836" cy="801563"/>
          </a:xfrm>
          <a:prstGeom prst="rect">
            <a:avLst/>
          </a:prstGeom>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59726" y="3316382"/>
            <a:ext cx="1699974" cy="1699974"/>
          </a:xfrm>
          <a:prstGeom prst="rect">
            <a:avLst/>
          </a:prstGeom>
          <a:noFill/>
          <a:ln>
            <a:solidFill>
              <a:schemeClr val="tx2"/>
            </a:solidFill>
          </a:ln>
          <a:effectLst>
            <a:outerShdw blurRad="50800" dist="38100" dir="2700000" algn="tl" rotWithShape="0">
              <a:prstClr val="black">
                <a:alpha val="40000"/>
              </a:prstClr>
            </a:outerShdw>
          </a:effectLst>
        </p:spPr>
      </p:pic>
      <p:grpSp>
        <p:nvGrpSpPr>
          <p:cNvPr id="5" name="Group 4"/>
          <p:cNvGrpSpPr/>
          <p:nvPr/>
        </p:nvGrpSpPr>
        <p:grpSpPr>
          <a:xfrm>
            <a:off x="8059726" y="1448597"/>
            <a:ext cx="1699974" cy="1699974"/>
            <a:chOff x="8059726" y="1448597"/>
            <a:chExt cx="1699974" cy="1699974"/>
          </a:xfrm>
        </p:grpSpPr>
        <p:sp>
          <p:nvSpPr>
            <p:cNvPr id="7" name="Rectangle 6"/>
            <p:cNvSpPr/>
            <p:nvPr/>
          </p:nvSpPr>
          <p:spPr bwMode="auto">
            <a:xfrm>
              <a:off x="8059726" y="1448597"/>
              <a:ext cx="1699974" cy="16999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4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25"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59066" y="2070742"/>
              <a:ext cx="1301295" cy="43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9044159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i-FI" dirty="0" smtClean="0"/>
              <a:t>Bert Jansen</a:t>
            </a:r>
            <a:endParaRPr lang="en-US" dirty="0"/>
          </a:p>
        </p:txBody>
      </p:sp>
      <p:sp>
        <p:nvSpPr>
          <p:cNvPr id="12" name="Text Placeholder 11"/>
          <p:cNvSpPr>
            <a:spLocks noGrp="1"/>
          </p:cNvSpPr>
          <p:nvPr>
            <p:ph type="body" sz="quarter" idx="10"/>
          </p:nvPr>
        </p:nvSpPr>
        <p:spPr>
          <a:xfrm>
            <a:off x="519112" y="1190077"/>
            <a:ext cx="5127206" cy="4006994"/>
          </a:xfrm>
        </p:spPr>
        <p:txBody>
          <a:bodyPr/>
          <a:lstStyle/>
          <a:p>
            <a:r>
              <a:rPr lang="en-US" sz="2399" dirty="0"/>
              <a:t>Pre-Microsoft</a:t>
            </a:r>
          </a:p>
          <a:p>
            <a:pPr lvl="1"/>
            <a:r>
              <a:rPr lang="en-US" sz="1799" dirty="0" err="1"/>
              <a:t>RealDolmen</a:t>
            </a:r>
            <a:endParaRPr lang="en-US" sz="1799" dirty="0"/>
          </a:p>
          <a:p>
            <a:pPr lvl="1"/>
            <a:r>
              <a:rPr lang="en-US" sz="1799" dirty="0"/>
              <a:t>Software architect, product manager, developer</a:t>
            </a:r>
          </a:p>
          <a:p>
            <a:pPr lvl="1"/>
            <a:endParaRPr lang="en-US" dirty="0"/>
          </a:p>
          <a:p>
            <a:r>
              <a:rPr lang="en-US" sz="2399" dirty="0"/>
              <a:t>Microsoft (2007-)</a:t>
            </a:r>
          </a:p>
          <a:p>
            <a:pPr lvl="1"/>
            <a:r>
              <a:rPr lang="en-US" sz="1799" dirty="0"/>
              <a:t>Senior Consultant</a:t>
            </a:r>
          </a:p>
          <a:p>
            <a:pPr lvl="1"/>
            <a:r>
              <a:rPr lang="en-US" sz="1799" dirty="0"/>
              <a:t>SharePoint deliveries to on-premises and cloud</a:t>
            </a:r>
          </a:p>
          <a:p>
            <a:pPr lvl="1"/>
            <a:r>
              <a:rPr lang="en-US" sz="1764" dirty="0"/>
              <a:t>Lead architect for the infrastructure, development and governance aspects of the implementation</a:t>
            </a:r>
            <a:endParaRPr lang="en-US" sz="1799" dirty="0"/>
          </a:p>
          <a:p>
            <a:pPr lvl="1"/>
            <a:endParaRPr lang="en-US" sz="1799" dirty="0"/>
          </a:p>
          <a:p>
            <a:r>
              <a:rPr lang="en-US" sz="2399" dirty="0"/>
              <a:t>Contact</a:t>
            </a:r>
          </a:p>
          <a:p>
            <a:pPr lvl="1"/>
            <a:r>
              <a:rPr lang="en-US" sz="1799" dirty="0" smtClean="0"/>
              <a:t>Yammer– </a:t>
            </a:r>
            <a:r>
              <a:rPr lang="en-US" sz="1800" u="sng" dirty="0">
                <a:solidFill>
                  <a:schemeClr val="tx1">
                    <a:lumMod val="75000"/>
                    <a:lumOff val="25000"/>
                  </a:schemeClr>
                </a:solidFill>
                <a:latin typeface="Segoe UI Light"/>
              </a:rPr>
              <a:t>aka.ms/</a:t>
            </a:r>
            <a:r>
              <a:rPr lang="en-US" sz="1800" u="sng" dirty="0" err="1">
                <a:solidFill>
                  <a:schemeClr val="tx1">
                    <a:lumMod val="75000"/>
                    <a:lumOff val="25000"/>
                  </a:schemeClr>
                </a:solidFill>
                <a:latin typeface="Segoe UI Light"/>
              </a:rPr>
              <a:t>OfficeDevPnPYammer</a:t>
            </a:r>
            <a:endParaRPr lang="en-US" sz="1799" dirty="0"/>
          </a:p>
        </p:txBody>
      </p:sp>
      <p:sp>
        <p:nvSpPr>
          <p:cNvPr id="4" name="Content Placeholder 2"/>
          <p:cNvSpPr txBox="1">
            <a:spLocks/>
          </p:cNvSpPr>
          <p:nvPr/>
        </p:nvSpPr>
        <p:spPr>
          <a:xfrm>
            <a:off x="2858558" y="2087926"/>
            <a:ext cx="2897972" cy="2993221"/>
          </a:xfrm>
          <a:prstGeom prst="rect">
            <a:avLst/>
          </a:prstGeom>
        </p:spPr>
        <p:txBody>
          <a:bodyPr vert="horz" lIns="68571" tIns="34285" rIns="68571" bIns="34285" rtlCol="0" anchor="ctr"/>
          <a:lstStyle>
            <a:defPPr>
              <a:defRPr lang="en-US"/>
            </a:defPPr>
            <a:lvl1pPr marL="0" algn="l" defTabSz="914400" rtl="0" eaLnBrk="1" latinLnBrk="0" hangingPunct="1">
              <a:defRPr sz="10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sz="1350" dirty="0">
              <a:solidFill>
                <a:schemeClr val="tx2"/>
              </a:solidFill>
              <a:latin typeface="Segoe UI" pitchFamily="34" charset="0"/>
              <a:ea typeface="Segoe UI" pitchFamily="34" charset="0"/>
              <a:cs typeface="Segoe UI" pitchFamily="34" charset="0"/>
            </a:endParaRPr>
          </a:p>
        </p:txBody>
      </p:sp>
      <p:grpSp>
        <p:nvGrpSpPr>
          <p:cNvPr id="29" name="Group 28" title="Expertice - SharePoint"/>
          <p:cNvGrpSpPr>
            <a:grpSpLocks noChangeAspect="1"/>
          </p:cNvGrpSpPr>
          <p:nvPr/>
        </p:nvGrpSpPr>
        <p:grpSpPr>
          <a:xfrm>
            <a:off x="8059726" y="1448597"/>
            <a:ext cx="1699974" cy="1699974"/>
            <a:chOff x="5644966" y="2087386"/>
            <a:chExt cx="1577211" cy="1577211"/>
          </a:xfrm>
        </p:grpSpPr>
        <p:sp>
          <p:nvSpPr>
            <p:cNvPr id="7" name="Rectangle 6"/>
            <p:cNvSpPr/>
            <p:nvPr/>
          </p:nvSpPr>
          <p:spPr bwMode="auto">
            <a:xfrm>
              <a:off x="5644966" y="2087386"/>
              <a:ext cx="1577211" cy="15772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4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9911" y="2664603"/>
              <a:ext cx="120732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ectangle 5"/>
          <p:cNvSpPr/>
          <p:nvPr/>
        </p:nvSpPr>
        <p:spPr bwMode="auto">
          <a:xfrm>
            <a:off x="6233874" y="3316382"/>
            <a:ext cx="1699974" cy="16999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Cloud based deliveries</a:t>
            </a:r>
          </a:p>
        </p:txBody>
      </p:sp>
      <p:sp>
        <p:nvSpPr>
          <p:cNvPr id="9" name="Rectangle 8" title="Passion for delivery"/>
          <p:cNvSpPr/>
          <p:nvPr/>
        </p:nvSpPr>
        <p:spPr bwMode="auto">
          <a:xfrm>
            <a:off x="9884669" y="3279935"/>
            <a:ext cx="1699974" cy="16999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Value for your investments</a:t>
            </a:r>
          </a:p>
        </p:txBody>
      </p:sp>
      <p:pic>
        <p:nvPicPr>
          <p:cNvPr id="2" name="Picture 1"/>
          <p:cNvPicPr>
            <a:picLocks noChangeAspect="1"/>
          </p:cNvPicPr>
          <p:nvPr/>
        </p:nvPicPr>
        <p:blipFill>
          <a:blip r:embed="rId4"/>
          <a:stretch>
            <a:fillRect/>
          </a:stretch>
        </p:blipFill>
        <p:spPr>
          <a:xfrm>
            <a:off x="7035586" y="5405075"/>
            <a:ext cx="1661085" cy="914195"/>
          </a:xfrm>
          <a:prstGeom prst="rect">
            <a:avLst/>
          </a:prstGeom>
        </p:spPr>
      </p:pic>
      <p:pic>
        <p:nvPicPr>
          <p:cNvPr id="3" name="Picture 2"/>
          <p:cNvPicPr>
            <a:picLocks noChangeAspect="1"/>
          </p:cNvPicPr>
          <p:nvPr/>
        </p:nvPicPr>
        <p:blipFill>
          <a:blip r:embed="rId5"/>
          <a:stretch>
            <a:fillRect/>
          </a:stretch>
        </p:blipFill>
        <p:spPr>
          <a:xfrm>
            <a:off x="9073571" y="5405074"/>
            <a:ext cx="1661085" cy="914195"/>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2454" y="3678524"/>
            <a:ext cx="704403" cy="816546"/>
          </a:xfrm>
          <a:prstGeom prst="rect">
            <a:avLst/>
          </a:prstGeom>
        </p:spPr>
      </p:pic>
      <p:pic>
        <p:nvPicPr>
          <p:cNvPr id="35" name="Picture 7" descr="\\MAGNUM\Projects\Microsoft\Cloud Power FY12\Design\ICONS_PNG\Cloud_logo.png"/>
          <p:cNvPicPr>
            <a:picLocks noChangeAspect="1" noChangeArrowheads="1"/>
          </p:cNvPicPr>
          <p:nvPr/>
        </p:nvPicPr>
        <p:blipFill>
          <a:blip r:embed="rId7" cstate="print"/>
          <a:srcRect/>
          <a:stretch>
            <a:fillRect/>
          </a:stretch>
        </p:blipFill>
        <p:spPr bwMode="auto">
          <a:xfrm>
            <a:off x="6403462" y="3414654"/>
            <a:ext cx="1344637" cy="1344287"/>
          </a:xfrm>
          <a:prstGeom prst="rect">
            <a:avLst/>
          </a:prstGeom>
          <a:noFill/>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3874" y="1452926"/>
            <a:ext cx="1695645" cy="1695645"/>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r="32195"/>
          <a:stretch/>
        </p:blipFill>
        <p:spPr>
          <a:xfrm>
            <a:off x="8059726" y="3279935"/>
            <a:ext cx="1704539" cy="1736422"/>
          </a:xfrm>
          <a:prstGeom prst="rect">
            <a:avLst/>
          </a:prstGeom>
        </p:spPr>
      </p:pic>
      <p:pic>
        <p:nvPicPr>
          <p:cNvPr id="16" name="Picture 15"/>
          <p:cNvPicPr>
            <a:picLocks noChangeAspect="1"/>
          </p:cNvPicPr>
          <p:nvPr/>
        </p:nvPicPr>
        <p:blipFill rotWithShape="1">
          <a:blip r:embed="rId10">
            <a:extLst>
              <a:ext uri="{28A0092B-C50C-407E-A947-70E740481C1C}">
                <a14:useLocalDpi xmlns:a14="http://schemas.microsoft.com/office/drawing/2010/main" val="0"/>
              </a:ext>
            </a:extLst>
          </a:blip>
          <a:srcRect r="10280"/>
          <a:stretch/>
        </p:blipFill>
        <p:spPr>
          <a:xfrm>
            <a:off x="9884669" y="1454471"/>
            <a:ext cx="1714523" cy="1699974"/>
          </a:xfrm>
          <a:prstGeom prst="rect">
            <a:avLst/>
          </a:prstGeom>
        </p:spPr>
      </p:pic>
    </p:spTree>
    <p:extLst>
      <p:ext uri="{BB962C8B-B14F-4D97-AF65-F5344CB8AC3E}">
        <p14:creationId xmlns:p14="http://schemas.microsoft.com/office/powerpoint/2010/main" val="47116816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Frank Marasco</a:t>
            </a:r>
            <a:endParaRPr lang="en-US" dirty="0"/>
          </a:p>
        </p:txBody>
      </p:sp>
      <p:sp>
        <p:nvSpPr>
          <p:cNvPr id="16" name="Text Placeholder 15"/>
          <p:cNvSpPr>
            <a:spLocks noGrp="1"/>
          </p:cNvSpPr>
          <p:nvPr>
            <p:ph type="body" sz="quarter" idx="11"/>
          </p:nvPr>
        </p:nvSpPr>
        <p:spPr/>
        <p:txBody>
          <a:bodyPr/>
          <a:lstStyle/>
          <a:p>
            <a:r>
              <a:rPr lang="en-US" sz="2448" dirty="0"/>
              <a:t>Pre-Microsoft</a:t>
            </a:r>
          </a:p>
          <a:p>
            <a:pPr lvl="1"/>
            <a:r>
              <a:rPr lang="en-US" sz="1800" dirty="0"/>
              <a:t>Java/C/C++, C# </a:t>
            </a:r>
          </a:p>
          <a:p>
            <a:pPr lvl="1"/>
            <a:r>
              <a:rPr lang="en-US" sz="1800" dirty="0"/>
              <a:t>SharePoint</a:t>
            </a:r>
          </a:p>
          <a:p>
            <a:pPr lvl="1"/>
            <a:r>
              <a:rPr lang="en-US" sz="1800" dirty="0" smtClean="0"/>
              <a:t>WebSphere</a:t>
            </a:r>
          </a:p>
          <a:p>
            <a:pPr lvl="1"/>
            <a:r>
              <a:rPr lang="en-US" sz="1800" dirty="0" smtClean="0"/>
              <a:t>Healthcare Professional</a:t>
            </a:r>
            <a:endParaRPr lang="en-US" sz="1800" dirty="0"/>
          </a:p>
          <a:p>
            <a:r>
              <a:rPr lang="en-US" sz="2448" dirty="0" smtClean="0"/>
              <a:t>Microsoft (2005)</a:t>
            </a:r>
            <a:endParaRPr lang="en-US" sz="2448" dirty="0"/>
          </a:p>
          <a:p>
            <a:pPr lvl="1"/>
            <a:r>
              <a:rPr lang="en-US" sz="1836" dirty="0" smtClean="0"/>
              <a:t>Field Guy in Microsoft Services</a:t>
            </a:r>
            <a:endParaRPr lang="en-US" sz="1836" dirty="0"/>
          </a:p>
          <a:p>
            <a:pPr lvl="1"/>
            <a:r>
              <a:rPr lang="en-US" sz="1836" dirty="0" smtClean="0"/>
              <a:t>America Cloud </a:t>
            </a:r>
            <a:r>
              <a:rPr lang="en-US" sz="1836" dirty="0" smtClean="0"/>
              <a:t>Services</a:t>
            </a:r>
          </a:p>
          <a:p>
            <a:pPr lvl="1"/>
            <a:endParaRPr lang="en-US" dirty="0"/>
          </a:p>
          <a:p>
            <a:r>
              <a:rPr lang="en-US" sz="2448" dirty="0"/>
              <a:t>Contact</a:t>
            </a:r>
          </a:p>
          <a:p>
            <a:pPr lvl="1"/>
            <a:r>
              <a:rPr lang="en-US" sz="1800" dirty="0" smtClean="0"/>
              <a:t>Yammer– </a:t>
            </a:r>
            <a:r>
              <a:rPr lang="en-US" sz="1800" u="sng" dirty="0" smtClean="0">
                <a:solidFill>
                  <a:schemeClr val="tx1">
                    <a:lumMod val="75000"/>
                    <a:lumOff val="25000"/>
                  </a:schemeClr>
                </a:solidFill>
                <a:latin typeface="Segoe UI Light"/>
              </a:rPr>
              <a:t>aka.ms/</a:t>
            </a:r>
            <a:r>
              <a:rPr lang="en-US" sz="1800" u="sng" dirty="0" err="1" smtClean="0">
                <a:solidFill>
                  <a:schemeClr val="tx1">
                    <a:lumMod val="75000"/>
                    <a:lumOff val="25000"/>
                  </a:schemeClr>
                </a:solidFill>
                <a:latin typeface="Segoe UI Light"/>
              </a:rPr>
              <a:t>OfficeDevPnPYammer</a:t>
            </a:r>
            <a:endParaRPr lang="en-US" sz="1800" u="sng" dirty="0" smtClean="0">
              <a:solidFill>
                <a:schemeClr val="tx1">
                  <a:lumMod val="75000"/>
                  <a:lumOff val="25000"/>
                </a:schemeClr>
              </a:solidFill>
              <a:latin typeface="Segoe UI Light"/>
            </a:endParaRPr>
          </a:p>
          <a:p>
            <a:pPr lvl="1"/>
            <a:r>
              <a:rPr lang="en-US" sz="1836" dirty="0" smtClean="0"/>
              <a:t>Blog </a:t>
            </a:r>
            <a:r>
              <a:rPr lang="en-US" sz="1836" dirty="0"/>
              <a:t>– </a:t>
            </a:r>
            <a:r>
              <a:rPr lang="en-US" sz="1836" dirty="0">
                <a:hlinkClick r:id="rId2"/>
              </a:rPr>
              <a:t>http://blogs.msdn.com/b/frank_marasco</a:t>
            </a:r>
            <a:r>
              <a:rPr lang="en-US" sz="1836" dirty="0">
                <a:hlinkClick r:id="rId2"/>
              </a:rPr>
              <a:t>/</a:t>
            </a:r>
            <a:endParaRPr lang="en-US" sz="1836" dirty="0" smtClean="0"/>
          </a:p>
          <a:p>
            <a:pPr lvl="1"/>
            <a:r>
              <a:rPr lang="en-US" sz="1836" dirty="0" smtClean="0"/>
              <a:t>Twitter </a:t>
            </a:r>
            <a:r>
              <a:rPr lang="en-US" sz="1836" dirty="0"/>
              <a:t>- </a:t>
            </a:r>
            <a:r>
              <a:rPr lang="en-US" sz="1836" dirty="0" smtClean="0"/>
              <a:t>@</a:t>
            </a:r>
            <a:r>
              <a:rPr lang="en-US" sz="1836" dirty="0" err="1" smtClean="0"/>
              <a:t>frank_marasco</a:t>
            </a:r>
            <a:endParaRPr lang="en-US" sz="1836" dirty="0"/>
          </a:p>
          <a:p>
            <a:endParaRPr lang="en-US" dirty="0"/>
          </a:p>
        </p:txBody>
      </p:sp>
      <p:grpSp>
        <p:nvGrpSpPr>
          <p:cNvPr id="7" name="Group 6" title="Expertice - SharePoint"/>
          <p:cNvGrpSpPr>
            <a:grpSpLocks noChangeAspect="1"/>
          </p:cNvGrpSpPr>
          <p:nvPr/>
        </p:nvGrpSpPr>
        <p:grpSpPr>
          <a:xfrm>
            <a:off x="8223482" y="1476621"/>
            <a:ext cx="1734514" cy="1734514"/>
            <a:chOff x="5644966" y="2087386"/>
            <a:chExt cx="1577211" cy="1577211"/>
          </a:xfrm>
        </p:grpSpPr>
        <p:sp>
          <p:nvSpPr>
            <p:cNvPr id="8" name="Rectangle 7"/>
            <p:cNvSpPr/>
            <p:nvPr/>
          </p:nvSpPr>
          <p:spPr bwMode="auto">
            <a:xfrm>
              <a:off x="5644966" y="2087386"/>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9911" y="2664603"/>
              <a:ext cx="120732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bwMode="auto">
          <a:xfrm>
            <a:off x="6360532" y="3382356"/>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Cloud based deliveries</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9" name="Picture 18" descr="\\MAGNUM\Projects\Microsoft\Cloud Power FY12\Design\ICONS_PNG\Cloud_logo.png"/>
          <p:cNvPicPr>
            <a:picLocks noChangeAspect="1" noChangeArrowheads="1"/>
          </p:cNvPicPr>
          <p:nvPr/>
        </p:nvPicPr>
        <p:blipFill>
          <a:blip r:embed="rId4" cstate="print"/>
          <a:srcRect/>
          <a:stretch>
            <a:fillRect/>
          </a:stretch>
        </p:blipFill>
        <p:spPr bwMode="auto">
          <a:xfrm>
            <a:off x="6561130" y="3540106"/>
            <a:ext cx="1344987" cy="1344637"/>
          </a:xfrm>
          <a:prstGeom prst="rect">
            <a:avLst/>
          </a:prstGeom>
          <a:noFill/>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3506"/>
          <a:stretch/>
        </p:blipFill>
        <p:spPr>
          <a:xfrm>
            <a:off x="10085503" y="1488325"/>
            <a:ext cx="1728396" cy="1732222"/>
          </a:xfrm>
          <a:prstGeom prst="rect">
            <a:avLst/>
          </a:prstGeom>
        </p:spPr>
      </p:pic>
      <p:pic>
        <p:nvPicPr>
          <p:cNvPr id="17"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2738" y="3393966"/>
            <a:ext cx="1745258" cy="1722904"/>
          </a:xfrm>
          <a:prstGeom prst="rect">
            <a:avLst/>
          </a:prstGeom>
        </p:spPr>
      </p:pic>
      <p:sp>
        <p:nvSpPr>
          <p:cNvPr id="20" name="Rectangle 19" title="Passion for delivery"/>
          <p:cNvSpPr/>
          <p:nvPr/>
        </p:nvSpPr>
        <p:spPr bwMode="auto">
          <a:xfrm>
            <a:off x="10085503" y="3382356"/>
            <a:ext cx="1700417" cy="17004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62" tIns="25731" rIns="25731" bIns="51462" numCol="1" spcCol="0" rtlCol="0" fromWordArt="0" anchor="b" anchorCtr="0" forceAA="0" compatLnSpc="1">
            <a:prstTxWarp prst="textNoShape">
              <a:avLst/>
            </a:prstTxWarp>
            <a:noAutofit/>
          </a:bodyPr>
          <a:lstStyle/>
          <a:p>
            <a:pPr defTabSz="514424" fontAlgn="base">
              <a:spcBef>
                <a:spcPct val="0"/>
              </a:spcBef>
              <a:spcAft>
                <a:spcPct val="0"/>
              </a:spcAft>
            </a:pPr>
            <a:r>
              <a:rPr lang="en-US" sz="1568" spc="-29" dirty="0" smtClean="0">
                <a:gradFill>
                  <a:gsLst>
                    <a:gs pos="0">
                      <a:srgbClr val="FFFFFF"/>
                    </a:gs>
                    <a:gs pos="100000">
                      <a:srgbClr val="FFFFFF"/>
                    </a:gs>
                  </a:gsLst>
                  <a:lin ang="5400000" scaled="0"/>
                </a:gradFill>
                <a:ea typeface="Segoe UI" pitchFamily="34" charset="0"/>
                <a:cs typeface="Segoe UI" pitchFamily="34" charset="0"/>
              </a:rPr>
              <a:t>The cleaner…</a:t>
            </a:r>
            <a:endParaRPr lang="en-US" sz="1568" spc="-29"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a:grpSpLocks noChangeAspect="1"/>
          </p:cNvGrpSpPr>
          <p:nvPr/>
        </p:nvGrpSpPr>
        <p:grpSpPr bwMode="black">
          <a:xfrm>
            <a:off x="10599585" y="3837735"/>
            <a:ext cx="672252" cy="670554"/>
            <a:chOff x="2576513" y="555625"/>
            <a:chExt cx="700088" cy="698500"/>
          </a:xfrm>
          <a:solidFill>
            <a:srgbClr val="FFFFFF"/>
          </a:solidFill>
        </p:grpSpPr>
        <p:sp>
          <p:nvSpPr>
            <p:cNvPr id="24" name="Freeform 20"/>
            <p:cNvSpPr>
              <a:spLocks noEditPoints="1"/>
            </p:cNvSpPr>
            <p:nvPr/>
          </p:nvSpPr>
          <p:spPr bwMode="black">
            <a:xfrm>
              <a:off x="2576513" y="555625"/>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882">
                <a:solidFill>
                  <a:srgbClr val="505050"/>
                </a:solidFill>
              </a:endParaRPr>
            </a:p>
          </p:txBody>
        </p:sp>
        <p:sp>
          <p:nvSpPr>
            <p:cNvPr id="27" name="Freeform 21"/>
            <p:cNvSpPr>
              <a:spLocks/>
            </p:cNvSpPr>
            <p:nvPr/>
          </p:nvSpPr>
          <p:spPr bwMode="black">
            <a:xfrm>
              <a:off x="2867025" y="833438"/>
              <a:ext cx="30163" cy="76200"/>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882">
                <a:solidFill>
                  <a:srgbClr val="505050"/>
                </a:solidFill>
              </a:endParaRPr>
            </a:p>
          </p:txBody>
        </p:sp>
        <p:sp>
          <p:nvSpPr>
            <p:cNvPr id="28" name="Freeform 22"/>
            <p:cNvSpPr>
              <a:spLocks noEditPoints="1"/>
            </p:cNvSpPr>
            <p:nvPr/>
          </p:nvSpPr>
          <p:spPr bwMode="black">
            <a:xfrm>
              <a:off x="2638425" y="615950"/>
              <a:ext cx="576263" cy="574675"/>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882">
                <a:solidFill>
                  <a:srgbClr val="505050"/>
                </a:solidFill>
              </a:endParaRPr>
            </a:p>
          </p:txBody>
        </p:sp>
      </p:gr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743" t="4435" r="-743" b="9451"/>
          <a:stretch/>
        </p:blipFill>
        <p:spPr>
          <a:xfrm>
            <a:off x="6360532" y="1480917"/>
            <a:ext cx="1709831" cy="1725921"/>
          </a:xfrm>
          <a:prstGeom prst="rect">
            <a:avLst/>
          </a:prstGeom>
        </p:spPr>
      </p:pic>
    </p:spTree>
    <p:extLst>
      <p:ext uri="{BB962C8B-B14F-4D97-AF65-F5344CB8AC3E}">
        <p14:creationId xmlns:p14="http://schemas.microsoft.com/office/powerpoint/2010/main" val="75612334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i-FI" dirty="0" smtClean="0"/>
              <a:t>Brian Michely</a:t>
            </a:r>
            <a:endParaRPr lang="en-US" dirty="0"/>
          </a:p>
        </p:txBody>
      </p:sp>
      <p:sp>
        <p:nvSpPr>
          <p:cNvPr id="12" name="Text Placeholder 11"/>
          <p:cNvSpPr>
            <a:spLocks noGrp="1"/>
          </p:cNvSpPr>
          <p:nvPr>
            <p:ph type="body" sz="quarter" idx="10"/>
          </p:nvPr>
        </p:nvSpPr>
        <p:spPr>
          <a:xfrm>
            <a:off x="578453" y="1119477"/>
            <a:ext cx="5460484" cy="3076740"/>
          </a:xfrm>
        </p:spPr>
        <p:txBody>
          <a:bodyPr/>
          <a:lstStyle/>
          <a:p>
            <a:r>
              <a:rPr lang="en-US" sz="2399" dirty="0"/>
              <a:t>Pre-Microsoft</a:t>
            </a:r>
          </a:p>
          <a:p>
            <a:pPr lvl="1"/>
            <a:r>
              <a:rPr lang="en-US" sz="1799" dirty="0" smtClean="0"/>
              <a:t>Voice recognition software development, BizTalk Server, Logistics .com startup development lead</a:t>
            </a:r>
            <a:endParaRPr lang="en-US" dirty="0" smtClean="0"/>
          </a:p>
          <a:p>
            <a:r>
              <a:rPr lang="en-US" sz="2399" dirty="0" smtClean="0"/>
              <a:t>Microsoft </a:t>
            </a:r>
            <a:r>
              <a:rPr lang="en-US" sz="2399" dirty="0"/>
              <a:t>(</a:t>
            </a:r>
            <a:r>
              <a:rPr lang="en-US" sz="2399" dirty="0" smtClean="0"/>
              <a:t>2001-Present)</a:t>
            </a:r>
            <a:endParaRPr lang="en-US" sz="2399" dirty="0"/>
          </a:p>
          <a:p>
            <a:pPr lvl="1"/>
            <a:r>
              <a:rPr lang="en-US" sz="1799" dirty="0"/>
              <a:t>Principal </a:t>
            </a:r>
            <a:r>
              <a:rPr lang="en-US" sz="1799" dirty="0" smtClean="0"/>
              <a:t>Consultant</a:t>
            </a:r>
          </a:p>
          <a:p>
            <a:pPr lvl="1"/>
            <a:r>
              <a:rPr lang="en-US" sz="1799" dirty="0" smtClean="0"/>
              <a:t>MCS Guy, Cloud </a:t>
            </a:r>
            <a:r>
              <a:rPr lang="en-US" sz="1799" dirty="0" smtClean="0"/>
              <a:t>Guy</a:t>
            </a:r>
          </a:p>
          <a:p>
            <a:pPr lvl="1"/>
            <a:endParaRPr lang="en-US" sz="1799" dirty="0"/>
          </a:p>
          <a:p>
            <a:r>
              <a:rPr lang="en-US" sz="2399" dirty="0" smtClean="0"/>
              <a:t>Contact</a:t>
            </a:r>
            <a:endParaRPr lang="en-US" sz="2399" dirty="0"/>
          </a:p>
          <a:p>
            <a:pPr lvl="1"/>
            <a:r>
              <a:rPr lang="en-US" sz="1799" smtClean="0"/>
              <a:t>Yammer– </a:t>
            </a:r>
            <a:r>
              <a:rPr lang="en-US" sz="1800" u="sng" dirty="0">
                <a:solidFill>
                  <a:schemeClr val="tx1">
                    <a:lumMod val="75000"/>
                    <a:lumOff val="25000"/>
                  </a:schemeClr>
                </a:solidFill>
                <a:latin typeface="Segoe UI Light"/>
              </a:rPr>
              <a:t>aka.ms/</a:t>
            </a:r>
            <a:r>
              <a:rPr lang="en-US" sz="1800" u="sng" dirty="0" err="1">
                <a:solidFill>
                  <a:schemeClr val="tx1">
                    <a:lumMod val="75000"/>
                    <a:lumOff val="25000"/>
                  </a:schemeClr>
                </a:solidFill>
                <a:latin typeface="Segoe UI Light"/>
              </a:rPr>
              <a:t>OfficeDevPnPYammer</a:t>
            </a:r>
            <a:endParaRPr lang="en-US" sz="1799" dirty="0"/>
          </a:p>
        </p:txBody>
      </p:sp>
      <p:sp>
        <p:nvSpPr>
          <p:cNvPr id="4" name="Content Placeholder 2"/>
          <p:cNvSpPr txBox="1">
            <a:spLocks/>
          </p:cNvSpPr>
          <p:nvPr/>
        </p:nvSpPr>
        <p:spPr>
          <a:xfrm>
            <a:off x="2858558" y="2087926"/>
            <a:ext cx="2897972" cy="2993221"/>
          </a:xfrm>
          <a:prstGeom prst="rect">
            <a:avLst/>
          </a:prstGeom>
        </p:spPr>
        <p:txBody>
          <a:bodyPr vert="horz" lIns="68571" tIns="34285" rIns="68571" bIns="34285" rtlCol="0" anchor="ctr"/>
          <a:lstStyle>
            <a:defPPr>
              <a:defRPr lang="en-US"/>
            </a:defPPr>
            <a:lvl1pPr marL="0" algn="l" defTabSz="914400" rtl="0" eaLnBrk="1" latinLnBrk="0" hangingPunct="1">
              <a:defRPr sz="10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sz="1350" dirty="0">
              <a:solidFill>
                <a:schemeClr val="tx2"/>
              </a:solidFill>
              <a:latin typeface="Segoe UI" pitchFamily="34" charset="0"/>
              <a:ea typeface="Segoe UI" pitchFamily="34" charset="0"/>
              <a:cs typeface="Segoe UI" pitchFamily="34" charset="0"/>
            </a:endParaRPr>
          </a:p>
        </p:txBody>
      </p:sp>
      <p:grpSp>
        <p:nvGrpSpPr>
          <p:cNvPr id="29" name="Group 28" title="Expertice - SharePoint"/>
          <p:cNvGrpSpPr>
            <a:grpSpLocks noChangeAspect="1"/>
          </p:cNvGrpSpPr>
          <p:nvPr/>
        </p:nvGrpSpPr>
        <p:grpSpPr>
          <a:xfrm>
            <a:off x="8078742" y="1449430"/>
            <a:ext cx="1699974" cy="1699974"/>
            <a:chOff x="5644966" y="2087386"/>
            <a:chExt cx="1577211" cy="1577211"/>
          </a:xfrm>
        </p:grpSpPr>
        <p:sp>
          <p:nvSpPr>
            <p:cNvPr id="7" name="Rectangle 6"/>
            <p:cNvSpPr/>
            <p:nvPr/>
          </p:nvSpPr>
          <p:spPr bwMode="auto">
            <a:xfrm>
              <a:off x="5644966" y="2087386"/>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4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9911" y="2664603"/>
              <a:ext cx="120732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4" name="Group 23"/>
          <p:cNvGrpSpPr>
            <a:grpSpLocks noChangeAspect="1"/>
          </p:cNvGrpSpPr>
          <p:nvPr/>
        </p:nvGrpSpPr>
        <p:grpSpPr>
          <a:xfrm>
            <a:off x="9884669" y="1460660"/>
            <a:ext cx="1699974" cy="1699974"/>
            <a:chOff x="7343582" y="3779659"/>
            <a:chExt cx="1577211" cy="1577211"/>
          </a:xfrm>
        </p:grpSpPr>
        <p:sp>
          <p:nvSpPr>
            <p:cNvPr id="9" name="Rectangle 8" title="Passion for delivery"/>
            <p:cNvSpPr/>
            <p:nvPr/>
          </p:nvSpPr>
          <p:spPr bwMode="auto">
            <a:xfrm>
              <a:off x="7343582" y="3779659"/>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sp>
        <p:nvSpPr>
          <p:cNvPr id="36" name="Rectangle 35"/>
          <p:cNvSpPr/>
          <p:nvPr/>
        </p:nvSpPr>
        <p:spPr bwMode="auto">
          <a:xfrm>
            <a:off x="6238276" y="1449430"/>
            <a:ext cx="1734514" cy="17112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Cloud based deliveries</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7" name="Picture 36" descr="\\MAGNUM\Projects\Microsoft\Cloud Power FY12\Design\ICONS_PNG\Cloud_logo.png"/>
          <p:cNvPicPr>
            <a:picLocks noChangeAspect="1" noChangeArrowheads="1"/>
          </p:cNvPicPr>
          <p:nvPr/>
        </p:nvPicPr>
        <p:blipFill>
          <a:blip r:embed="rId5" cstate="print"/>
          <a:srcRect/>
          <a:stretch>
            <a:fillRect/>
          </a:stretch>
        </p:blipFill>
        <p:spPr bwMode="auto">
          <a:xfrm>
            <a:off x="6438874" y="1568308"/>
            <a:ext cx="1344987" cy="1344637"/>
          </a:xfrm>
          <a:prstGeom prst="rect">
            <a:avLst/>
          </a:prstGeom>
          <a:noFill/>
        </p:spPr>
      </p:pic>
    </p:spTree>
    <p:extLst>
      <p:ext uri="{BB962C8B-B14F-4D97-AF65-F5344CB8AC3E}">
        <p14:creationId xmlns:p14="http://schemas.microsoft.com/office/powerpoint/2010/main" val="427482834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Suman “Shoe” Chakrabarti</a:t>
            </a:r>
            <a:endParaRPr lang="en-US" dirty="0"/>
          </a:p>
        </p:txBody>
      </p:sp>
      <p:sp>
        <p:nvSpPr>
          <p:cNvPr id="16" name="Text Placeholder 15"/>
          <p:cNvSpPr>
            <a:spLocks noGrp="1"/>
          </p:cNvSpPr>
          <p:nvPr>
            <p:ph type="body" sz="quarter" idx="11"/>
          </p:nvPr>
        </p:nvSpPr>
        <p:spPr>
          <a:xfrm>
            <a:off x="520700" y="1447800"/>
            <a:ext cx="5394960" cy="4676274"/>
          </a:xfrm>
        </p:spPr>
        <p:txBody>
          <a:bodyPr/>
          <a:lstStyle/>
          <a:p>
            <a:r>
              <a:rPr lang="en-US" sz="2448" dirty="0"/>
              <a:t>Pre-Microsoft</a:t>
            </a:r>
          </a:p>
          <a:p>
            <a:pPr lvl="1"/>
            <a:r>
              <a:rPr lang="en-US" sz="1836" dirty="0" smtClean="0"/>
              <a:t>PPG, Bennett Adelson, CEI</a:t>
            </a:r>
          </a:p>
          <a:p>
            <a:pPr lvl="1"/>
            <a:r>
              <a:rPr lang="en-US" sz="1836" dirty="0" smtClean="0"/>
              <a:t>.NET, Web Design/Dev, UX, </a:t>
            </a:r>
            <a:r>
              <a:rPr lang="en-US" sz="1836" dirty="0" err="1" smtClean="0"/>
              <a:t>WinPhone</a:t>
            </a:r>
            <a:endParaRPr lang="en-US" sz="1836" dirty="0" smtClean="0"/>
          </a:p>
          <a:p>
            <a:pPr lvl="1"/>
            <a:r>
              <a:rPr lang="en-US" sz="1836" dirty="0" smtClean="0"/>
              <a:t>Photography/Graphic Design</a:t>
            </a:r>
            <a:endParaRPr lang="en-US" dirty="0"/>
          </a:p>
          <a:p>
            <a:r>
              <a:rPr lang="en-US" sz="2448" dirty="0"/>
              <a:t>Microsoft </a:t>
            </a:r>
            <a:r>
              <a:rPr lang="en-US" sz="2448" dirty="0" smtClean="0"/>
              <a:t>(2006-present)</a:t>
            </a:r>
            <a:endParaRPr lang="en-US" sz="2448" dirty="0"/>
          </a:p>
          <a:p>
            <a:pPr lvl="1"/>
            <a:r>
              <a:rPr lang="en-US" sz="1836" dirty="0" smtClean="0"/>
              <a:t>Sr. Consultant</a:t>
            </a:r>
          </a:p>
          <a:p>
            <a:pPr lvl="1"/>
            <a:r>
              <a:rPr lang="en-US" sz="1836" dirty="0" smtClean="0"/>
              <a:t>MCS Guy, Cloud Guy</a:t>
            </a:r>
          </a:p>
          <a:p>
            <a:r>
              <a:rPr lang="en-US" sz="2448" dirty="0" smtClean="0"/>
              <a:t>Contact</a:t>
            </a:r>
            <a:endParaRPr lang="en-US" sz="2448" dirty="0"/>
          </a:p>
          <a:p>
            <a:pPr lvl="1"/>
            <a:r>
              <a:rPr lang="en-US" sz="1800" dirty="0" smtClean="0"/>
              <a:t>Yammer– </a:t>
            </a:r>
            <a:r>
              <a:rPr lang="en-US" sz="1800" u="sng" dirty="0" smtClean="0">
                <a:solidFill>
                  <a:schemeClr val="tx1">
                    <a:lumMod val="75000"/>
                    <a:lumOff val="25000"/>
                  </a:schemeClr>
                </a:solidFill>
                <a:latin typeface="Segoe UI Light"/>
              </a:rPr>
              <a:t>aka.ms/</a:t>
            </a:r>
            <a:r>
              <a:rPr lang="en-US" sz="1800" u="sng" dirty="0" err="1" smtClean="0">
                <a:solidFill>
                  <a:schemeClr val="tx1">
                    <a:lumMod val="75000"/>
                    <a:lumOff val="25000"/>
                  </a:schemeClr>
                </a:solidFill>
                <a:latin typeface="Segoe UI Light"/>
              </a:rPr>
              <a:t>OfficeDevPnPYammer</a:t>
            </a:r>
            <a:endParaRPr lang="en-US" sz="1800" u="sng" dirty="0" smtClean="0">
              <a:solidFill>
                <a:schemeClr val="tx1">
                  <a:lumMod val="75000"/>
                  <a:lumOff val="25000"/>
                </a:schemeClr>
              </a:solidFill>
              <a:latin typeface="Segoe UI Light"/>
            </a:endParaRPr>
          </a:p>
          <a:p>
            <a:pPr lvl="1"/>
            <a:r>
              <a:rPr lang="en-US" sz="1836" dirty="0" smtClean="0"/>
              <a:t>Blog </a:t>
            </a:r>
            <a:r>
              <a:rPr lang="en-US" sz="1836" dirty="0"/>
              <a:t>– </a:t>
            </a:r>
            <a:r>
              <a:rPr lang="en-US" sz="1836" dirty="0">
                <a:hlinkClick r:id="rId2"/>
              </a:rPr>
              <a:t>http://</a:t>
            </a:r>
            <a:r>
              <a:rPr lang="en-US" sz="1836" dirty="0">
                <a:hlinkClick r:id="rId2"/>
              </a:rPr>
              <a:t>blogs.msdn.com/sumanc</a:t>
            </a:r>
            <a:endParaRPr lang="en-US" sz="1836" dirty="0"/>
          </a:p>
          <a:p>
            <a:pPr lvl="1"/>
            <a:r>
              <a:rPr lang="en-US" sz="1836" dirty="0"/>
              <a:t>Twitter - </a:t>
            </a:r>
            <a:r>
              <a:rPr lang="en-US" sz="1836" dirty="0" smtClean="0"/>
              <a:t>@sumanch</a:t>
            </a:r>
            <a:endParaRPr lang="en-US" sz="1836" dirty="0"/>
          </a:p>
          <a:p>
            <a:endParaRPr lang="en-US" dirty="0"/>
          </a:p>
        </p:txBody>
      </p:sp>
      <p:grpSp>
        <p:nvGrpSpPr>
          <p:cNvPr id="7" name="Group 6" title="Expertice - SharePoint"/>
          <p:cNvGrpSpPr>
            <a:grpSpLocks noChangeAspect="1"/>
          </p:cNvGrpSpPr>
          <p:nvPr/>
        </p:nvGrpSpPr>
        <p:grpSpPr>
          <a:xfrm>
            <a:off x="8223482" y="1476621"/>
            <a:ext cx="1734514" cy="1734514"/>
            <a:chOff x="5644966" y="2087386"/>
            <a:chExt cx="1577211" cy="1577211"/>
          </a:xfrm>
        </p:grpSpPr>
        <p:sp>
          <p:nvSpPr>
            <p:cNvPr id="8" name="Rectangle 7"/>
            <p:cNvSpPr/>
            <p:nvPr/>
          </p:nvSpPr>
          <p:spPr bwMode="auto">
            <a:xfrm>
              <a:off x="5644966" y="2087386"/>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9911" y="2664603"/>
              <a:ext cx="120732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a:grpSpLocks noChangeAspect="1"/>
          </p:cNvGrpSpPr>
          <p:nvPr/>
        </p:nvGrpSpPr>
        <p:grpSpPr>
          <a:xfrm>
            <a:off x="10085503" y="3345168"/>
            <a:ext cx="1734514" cy="1734514"/>
            <a:chOff x="7343582" y="3779659"/>
            <a:chExt cx="1577211" cy="1577211"/>
          </a:xfrm>
        </p:grpSpPr>
        <p:sp>
          <p:nvSpPr>
            <p:cNvPr id="14" name="Rectangle 13" title="Passion for delivery"/>
            <p:cNvSpPr/>
            <p:nvPr/>
          </p:nvSpPr>
          <p:spPr bwMode="auto">
            <a:xfrm>
              <a:off x="7343582" y="3779659"/>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grpSp>
        <p:nvGrpSpPr>
          <p:cNvPr id="5" name="Group 4"/>
          <p:cNvGrpSpPr/>
          <p:nvPr/>
        </p:nvGrpSpPr>
        <p:grpSpPr>
          <a:xfrm>
            <a:off x="6357773" y="3345167"/>
            <a:ext cx="1734514" cy="1734514"/>
            <a:chOff x="6360532" y="3382356"/>
            <a:chExt cx="1734514" cy="1734514"/>
          </a:xfrm>
        </p:grpSpPr>
        <p:sp>
          <p:nvSpPr>
            <p:cNvPr id="11" name="Rectangle 10"/>
            <p:cNvSpPr/>
            <p:nvPr/>
          </p:nvSpPr>
          <p:spPr bwMode="auto">
            <a:xfrm>
              <a:off x="6360532" y="3382356"/>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Cloud based deliveries</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9" name="Picture 18" descr="\\MAGNUM\Projects\Microsoft\Cloud Power FY12\Design\ICONS_PNG\Cloud_logo.png"/>
            <p:cNvPicPr>
              <a:picLocks noChangeAspect="1" noChangeArrowheads="1"/>
            </p:cNvPicPr>
            <p:nvPr/>
          </p:nvPicPr>
          <p:blipFill>
            <a:blip r:embed="rId5" cstate="print"/>
            <a:srcRect/>
            <a:stretch>
              <a:fillRect/>
            </a:stretch>
          </p:blipFill>
          <p:spPr bwMode="auto">
            <a:xfrm>
              <a:off x="6561130" y="3540106"/>
              <a:ext cx="1344987" cy="1344637"/>
            </a:xfrm>
            <a:prstGeom prst="rect">
              <a:avLst/>
            </a:prstGeom>
            <a:noFill/>
          </p:spPr>
        </p:pic>
      </p:gr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7774" y="1476621"/>
            <a:ext cx="1732212" cy="1719122"/>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105251" y="1478587"/>
            <a:ext cx="1720516" cy="1732548"/>
          </a:xfrm>
          <a:prstGeom prst="rect">
            <a:avLst/>
          </a:prstGeom>
        </p:spPr>
      </p:pic>
      <p:pic>
        <p:nvPicPr>
          <p:cNvPr id="2" name="Picture 1"/>
          <p:cNvPicPr>
            <a:picLocks noChangeAspect="1"/>
          </p:cNvPicPr>
          <p:nvPr/>
        </p:nvPicPr>
        <p:blipFill rotWithShape="1">
          <a:blip r:embed="rId8">
            <a:extLst>
              <a:ext uri="{28A0092B-C50C-407E-A947-70E740481C1C}">
                <a14:useLocalDpi xmlns:a14="http://schemas.microsoft.com/office/drawing/2010/main" val="0"/>
              </a:ext>
            </a:extLst>
          </a:blip>
          <a:srcRect l="15559" r="8665"/>
          <a:stretch/>
        </p:blipFill>
        <p:spPr>
          <a:xfrm flipH="1">
            <a:off x="8205537" y="3345167"/>
            <a:ext cx="1752459" cy="1734514"/>
          </a:xfrm>
          <a:prstGeom prst="rect">
            <a:avLst/>
          </a:prstGeom>
        </p:spPr>
      </p:pic>
    </p:spTree>
    <p:extLst>
      <p:ext uri="{BB962C8B-B14F-4D97-AF65-F5344CB8AC3E}">
        <p14:creationId xmlns:p14="http://schemas.microsoft.com/office/powerpoint/2010/main" val="736686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2FYMKYENTSWQ-73-268</_dlc_DocId>
    <_dlc_DocIdUrl xmlns="cd87093e-4634-4748-b2c5-9b7dd08436d4">
      <Url>https://msft.spoppe.com/teams/case/cat/apps/GAPPS/_layouts/15/DocIdRedir.aspx?ID=2FYMKYENTSWQ-73-268</Url>
      <Description>2FYMKYENTSWQ-73-268</Description>
    </_dlc_DocIdUrl>
  </documentManagement>
</p:properties>
</file>

<file path=customXml/itemProps1.xml><?xml version="1.0" encoding="utf-8"?>
<ds:datastoreItem xmlns:ds="http://schemas.openxmlformats.org/officeDocument/2006/customXml" ds:itemID="{7BCC35DC-5732-4D00-A5C7-D8C9E301F4D7}"/>
</file>

<file path=customXml/itemProps2.xml><?xml version="1.0" encoding="utf-8"?>
<ds:datastoreItem xmlns:ds="http://schemas.openxmlformats.org/officeDocument/2006/customXml" ds:itemID="{B4606E04-852E-4880-8CD1-0B186F4087B1}"/>
</file>

<file path=customXml/itemProps3.xml><?xml version="1.0" encoding="utf-8"?>
<ds:datastoreItem xmlns:ds="http://schemas.openxmlformats.org/officeDocument/2006/customXml" ds:itemID="{F1AEA8A7-A694-4DB0-82AB-EF48F2E9B6F9}"/>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3171</Words>
  <Application>Microsoft Office PowerPoint</Application>
  <PresentationFormat>Custom</PresentationFormat>
  <Paragraphs>325</Paragraphs>
  <Slides>24</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September 2014</vt:lpstr>
      <vt:lpstr>Agenda</vt:lpstr>
      <vt:lpstr>Where are you located?</vt:lpstr>
      <vt:lpstr>PowerPoint Presentation</vt:lpstr>
      <vt:lpstr>Vesa Juvonen</vt:lpstr>
      <vt:lpstr>Bert Jansen</vt:lpstr>
      <vt:lpstr>Frank Marasco</vt:lpstr>
      <vt:lpstr>Brian Michely</vt:lpstr>
      <vt:lpstr>Suman “Shoe” Chakrabarti</vt:lpstr>
      <vt:lpstr>Richard diZerega</vt:lpstr>
      <vt:lpstr>Steve Walker</vt:lpstr>
      <vt:lpstr>Statistics– Key numbers</vt:lpstr>
      <vt:lpstr>Key contributors this month</vt:lpstr>
      <vt:lpstr>PnP Structure – folders and code</vt:lpstr>
      <vt:lpstr>Master merge</vt:lpstr>
      <vt:lpstr>How to contribute?</vt:lpstr>
      <vt:lpstr>Nuget for Core component?</vt:lpstr>
      <vt:lpstr>Continuous integration plans</vt:lpstr>
      <vt:lpstr>Latest changes and key add-on’s</vt:lpstr>
      <vt:lpstr>Roadmap – What’s coming?</vt:lpstr>
      <vt:lpstr>POLL</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2014-09-16T13:57:23Z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61d5b048-7786-4400-88e2-71ef962847c1</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y fmtid="{D5CDD505-2E9C-101B-9397-08002B2CF9AE}" pid="32" name="DocVizPreviewMetadata_Count">
    <vt:i4>21</vt:i4>
  </property>
  <property fmtid="{D5CDD505-2E9C-101B-9397-08002B2CF9AE}" pid="33" name="DocVizPreviewMetadata_0">
    <vt:lpwstr>300x168x1</vt:lpwstr>
  </property>
</Properties>
</file>